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Repo" panose="02000503040000020004" charset="0"/>
      <p:regular r:id="rId14"/>
    </p:embeddedFont>
    <p:embeddedFont>
      <p:font typeface="Repo Bold" panose="020B0604020202020204" charset="0"/>
      <p:regular r:id="rId15"/>
    </p:embeddedFont>
    <p:embeddedFont>
      <p:font typeface="Repo Heavy" panose="020B0604020202020204" charset="0"/>
      <p:regular r:id="rId16"/>
    </p:embeddedFont>
    <p:embeddedFont>
      <p:font typeface="Repo Light" panose="020B0604020202020204" charset="0"/>
      <p:regular r:id="rId17"/>
    </p:embeddedFont>
    <p:embeddedFont>
      <p:font typeface="Repo Ultra-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1070" autoAdjust="0"/>
  </p:normalViewPr>
  <p:slideViewPr>
    <p:cSldViewPr>
      <p:cViewPr varScale="1">
        <p:scale>
          <a:sx n="35" d="100"/>
          <a:sy n="35" d="100"/>
        </p:scale>
        <p:origin x="118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Spark </a:t>
            </a:r>
            <a:r>
              <a:rPr lang="en-US" dirty="0" err="1"/>
              <a:t>est</a:t>
            </a:r>
            <a:r>
              <a:rPr lang="en-US" dirty="0"/>
              <a:t> </a:t>
            </a:r>
            <a:r>
              <a:rPr lang="en-US" dirty="0" err="1"/>
              <a:t>conçu</a:t>
            </a:r>
            <a:r>
              <a:rPr lang="en-US" dirty="0"/>
              <a:t> pour le </a:t>
            </a:r>
            <a:r>
              <a:rPr lang="en-US" dirty="0" err="1"/>
              <a:t>traitement</a:t>
            </a:r>
            <a:r>
              <a:rPr lang="en-US" dirty="0"/>
              <a:t> </a:t>
            </a:r>
            <a:r>
              <a:rPr lang="en-US" dirty="0" err="1"/>
              <a:t>distribué</a:t>
            </a:r>
            <a:r>
              <a:rPr lang="en-US" dirty="0"/>
              <a:t>, </a:t>
            </a:r>
            <a:r>
              <a:rPr lang="en-US" dirty="0" err="1"/>
              <a:t>ce</a:t>
            </a:r>
            <a:r>
              <a:rPr lang="en-US" dirty="0"/>
              <a:t> qui</a:t>
            </a:r>
          </a:p>
          <a:p>
            <a:r>
              <a:rPr lang="en-US" dirty="0" err="1"/>
              <a:t>signifie</a:t>
            </a:r>
            <a:r>
              <a:rPr lang="en-US" dirty="0"/>
              <a:t> </a:t>
            </a:r>
            <a:r>
              <a:rPr lang="en-US" dirty="0" err="1"/>
              <a:t>qu'il</a:t>
            </a:r>
            <a:r>
              <a:rPr lang="en-US" dirty="0"/>
              <a:t> </a:t>
            </a:r>
            <a:r>
              <a:rPr lang="en-US" dirty="0" err="1"/>
              <a:t>peut</a:t>
            </a:r>
            <a:r>
              <a:rPr lang="en-US" dirty="0"/>
              <a:t> </a:t>
            </a:r>
            <a:r>
              <a:rPr lang="en-US" dirty="0" err="1"/>
              <a:t>diviser</a:t>
            </a:r>
            <a:r>
              <a:rPr lang="en-US" dirty="0"/>
              <a:t> les </a:t>
            </a:r>
            <a:r>
              <a:rPr lang="en-US" dirty="0" err="1"/>
              <a:t>données</a:t>
            </a:r>
            <a:r>
              <a:rPr lang="en-US" dirty="0"/>
              <a:t> </a:t>
            </a:r>
            <a:r>
              <a:rPr lang="en-US" dirty="0" err="1"/>
              <a:t>en</a:t>
            </a:r>
            <a:r>
              <a:rPr lang="en-US" dirty="0"/>
              <a:t> petits blocs et les </a:t>
            </a:r>
            <a:r>
              <a:rPr lang="en-US" dirty="0" err="1"/>
              <a:t>traiter</a:t>
            </a:r>
            <a:r>
              <a:rPr lang="en-US" dirty="0"/>
              <a:t> </a:t>
            </a:r>
            <a:r>
              <a:rPr lang="en-US" dirty="0" err="1"/>
              <a:t>simultanément</a:t>
            </a:r>
            <a:r>
              <a:rPr lang="en-US" dirty="0"/>
              <a:t> sur </a:t>
            </a:r>
            <a:r>
              <a:rPr lang="en-US" dirty="0" err="1"/>
              <a:t>plusieurs</a:t>
            </a:r>
            <a:endParaRPr lang="en-US" dirty="0"/>
          </a:p>
          <a:p>
            <a:r>
              <a:rPr lang="en-US" dirty="0"/>
              <a:t>machines, </a:t>
            </a:r>
            <a:r>
              <a:rPr lang="en-US" dirty="0" err="1"/>
              <a:t>ce</a:t>
            </a:r>
            <a:r>
              <a:rPr lang="en-US" dirty="0"/>
              <a:t> qui </a:t>
            </a:r>
            <a:r>
              <a:rPr lang="en-US" dirty="0" err="1"/>
              <a:t>accélère</a:t>
            </a:r>
            <a:r>
              <a:rPr lang="en-US" dirty="0"/>
              <a:t> </a:t>
            </a:r>
            <a:r>
              <a:rPr lang="en-US" dirty="0" err="1"/>
              <a:t>considérablement</a:t>
            </a:r>
            <a:r>
              <a:rPr lang="en-US" dirty="0"/>
              <a:t> le temps de </a:t>
            </a:r>
            <a:r>
              <a:rPr lang="en-US" dirty="0" err="1"/>
              <a:t>traitement</a:t>
            </a:r>
            <a:r>
              <a:rPr lang="en-US" dirty="0"/>
              <a:t>. </a:t>
            </a:r>
            <a:r>
              <a:rPr lang="en-US" dirty="0" err="1"/>
              <a:t>En</a:t>
            </a:r>
            <a:r>
              <a:rPr lang="en-US" dirty="0"/>
              <a:t> </a:t>
            </a:r>
            <a:r>
              <a:rPr lang="en-US" dirty="0" err="1"/>
              <a:t>outre</a:t>
            </a:r>
            <a:r>
              <a:rPr lang="en-US" dirty="0"/>
              <a:t>, Spark </a:t>
            </a:r>
            <a:r>
              <a:rPr lang="en-US" dirty="0" err="1"/>
              <a:t>est</a:t>
            </a:r>
            <a:r>
              <a:rPr lang="en-US" dirty="0"/>
              <a:t> </a:t>
            </a:r>
            <a:r>
              <a:rPr lang="en-US" dirty="0" err="1"/>
              <a:t>optimisé</a:t>
            </a:r>
            <a:endParaRPr lang="en-US" dirty="0"/>
          </a:p>
          <a:p>
            <a:r>
              <a:rPr lang="en-US" dirty="0"/>
              <a:t>pour le </a:t>
            </a:r>
            <a:r>
              <a:rPr lang="en-US" dirty="0" err="1"/>
              <a:t>traitement</a:t>
            </a:r>
            <a:r>
              <a:rPr lang="en-US" dirty="0"/>
              <a:t> de </a:t>
            </a:r>
            <a:r>
              <a:rPr lang="en-US" dirty="0" err="1"/>
              <a:t>données</a:t>
            </a:r>
            <a:r>
              <a:rPr lang="en-US" dirty="0"/>
              <a:t> </a:t>
            </a:r>
            <a:r>
              <a:rPr lang="en-US" dirty="0" err="1"/>
              <a:t>en</a:t>
            </a:r>
            <a:r>
              <a:rPr lang="en-US" dirty="0"/>
              <a:t> </a:t>
            </a:r>
            <a:r>
              <a:rPr lang="en-US" dirty="0" err="1"/>
              <a:t>mémoire</a:t>
            </a:r>
            <a:r>
              <a:rPr lang="en-US" dirty="0"/>
              <a:t>, </a:t>
            </a:r>
            <a:r>
              <a:rPr lang="en-US" dirty="0" err="1"/>
              <a:t>ce</a:t>
            </a:r>
            <a:r>
              <a:rPr lang="en-US" dirty="0"/>
              <a:t> qui le rend </a:t>
            </a:r>
            <a:r>
              <a:rPr lang="en-US" dirty="0" err="1"/>
              <a:t>particulièrement</a:t>
            </a:r>
            <a:r>
              <a:rPr lang="en-US" dirty="0"/>
              <a:t> </a:t>
            </a:r>
            <a:r>
              <a:rPr lang="en-US" dirty="0" err="1"/>
              <a:t>efficace</a:t>
            </a:r>
            <a:r>
              <a:rPr lang="en-US" dirty="0"/>
              <a:t> pour les</a:t>
            </a:r>
          </a:p>
          <a:p>
            <a:r>
              <a:rPr lang="en-US" dirty="0" err="1"/>
              <a:t>opérations</a:t>
            </a:r>
            <a:r>
              <a:rPr lang="en-US" dirty="0"/>
              <a:t> de </a:t>
            </a:r>
            <a:r>
              <a:rPr lang="en-US" dirty="0" err="1"/>
              <a:t>calcul</a:t>
            </a:r>
            <a:r>
              <a:rPr lang="en-US" dirty="0"/>
              <a:t> </a:t>
            </a:r>
            <a:r>
              <a:rPr lang="en-US" dirty="0" err="1"/>
              <a:t>intensif</a:t>
            </a:r>
            <a:r>
              <a:rPr lang="en-US" dirty="0"/>
              <a:t> </a:t>
            </a:r>
            <a:r>
              <a:rPr lang="en-US" dirty="0" err="1"/>
              <a:t>telles</a:t>
            </a:r>
            <a:r>
              <a:rPr lang="en-US" dirty="0"/>
              <a:t> que </a:t>
            </a:r>
            <a:r>
              <a:rPr lang="en-US" dirty="0" err="1"/>
              <a:t>l'apprentissage</a:t>
            </a:r>
            <a:r>
              <a:rPr lang="en-US" dirty="0"/>
              <a:t> </a:t>
            </a:r>
            <a:r>
              <a:rPr lang="en-US" dirty="0" err="1"/>
              <a:t>automatique</a:t>
            </a:r>
            <a:r>
              <a:rPr lang="en-US" dirty="0"/>
              <a:t> et la </a:t>
            </a:r>
            <a:r>
              <a:rPr lang="en-US" dirty="0" err="1"/>
              <a:t>prédiction</a:t>
            </a:r>
            <a:r>
              <a:rPr lang="en-US" dirty="0"/>
              <a:t>.</a:t>
            </a:r>
          </a:p>
          <a:p>
            <a:r>
              <a:rPr lang="en-US" dirty="0" err="1"/>
              <a:t>En</a:t>
            </a:r>
            <a:r>
              <a:rPr lang="en-US" dirty="0"/>
              <a:t> </a:t>
            </a:r>
            <a:r>
              <a:rPr lang="en-US" dirty="0" err="1"/>
              <a:t>utilisant</a:t>
            </a:r>
            <a:r>
              <a:rPr lang="en-US" dirty="0"/>
              <a:t> Spark pour </a:t>
            </a:r>
            <a:r>
              <a:rPr lang="en-US" dirty="0" err="1"/>
              <a:t>notre</a:t>
            </a:r>
            <a:r>
              <a:rPr lang="en-US" dirty="0"/>
              <a:t> </a:t>
            </a:r>
            <a:r>
              <a:rPr lang="en-US" dirty="0" err="1"/>
              <a:t>projet</a:t>
            </a:r>
            <a:r>
              <a:rPr lang="en-US" dirty="0"/>
              <a:t> de </a:t>
            </a:r>
            <a:r>
              <a:rPr lang="en-US" dirty="0" err="1"/>
              <a:t>prédiction</a:t>
            </a:r>
            <a:r>
              <a:rPr lang="en-US" dirty="0"/>
              <a:t> de </a:t>
            </a:r>
            <a:r>
              <a:rPr lang="en-US" dirty="0" err="1"/>
              <a:t>maladie</a:t>
            </a:r>
            <a:r>
              <a:rPr lang="en-US" dirty="0"/>
              <a:t> </a:t>
            </a:r>
            <a:r>
              <a:rPr lang="en-US" dirty="0" err="1"/>
              <a:t>coronarienne</a:t>
            </a:r>
            <a:r>
              <a:rPr lang="en-US" dirty="0"/>
              <a:t>, nous </a:t>
            </a:r>
            <a:r>
              <a:rPr lang="en-US" dirty="0" err="1"/>
              <a:t>pouvons</a:t>
            </a:r>
            <a:r>
              <a:rPr lang="en-US" dirty="0"/>
              <a:t> </a:t>
            </a:r>
            <a:r>
              <a:rPr lang="en-US" dirty="0" err="1"/>
              <a:t>tirer</a:t>
            </a:r>
            <a:endParaRPr lang="en-US" dirty="0"/>
          </a:p>
          <a:p>
            <a:r>
              <a:rPr lang="en-US" dirty="0"/>
              <a:t>parti de son </a:t>
            </a:r>
            <a:r>
              <a:rPr lang="en-US" dirty="0" err="1"/>
              <a:t>traitement</a:t>
            </a:r>
            <a:r>
              <a:rPr lang="en-US" dirty="0"/>
              <a:t> </a:t>
            </a:r>
            <a:r>
              <a:rPr lang="en-US" dirty="0" err="1"/>
              <a:t>distribué</a:t>
            </a:r>
            <a:r>
              <a:rPr lang="en-US" dirty="0"/>
              <a:t> pour </a:t>
            </a:r>
            <a:r>
              <a:rPr lang="en-US" dirty="0" err="1"/>
              <a:t>diviser</a:t>
            </a:r>
            <a:r>
              <a:rPr lang="en-US" dirty="0"/>
              <a:t> les </a:t>
            </a:r>
            <a:r>
              <a:rPr lang="en-US" dirty="0" err="1"/>
              <a:t>données</a:t>
            </a:r>
            <a:r>
              <a:rPr lang="en-US" dirty="0"/>
              <a:t> </a:t>
            </a:r>
            <a:r>
              <a:rPr lang="en-US" dirty="0" err="1"/>
              <a:t>en</a:t>
            </a:r>
            <a:r>
              <a:rPr lang="en-US" dirty="0"/>
              <a:t> </a:t>
            </a:r>
            <a:r>
              <a:rPr lang="en-US" dirty="0" err="1"/>
              <a:t>plusieurs</a:t>
            </a:r>
            <a:r>
              <a:rPr lang="en-US" dirty="0"/>
              <a:t> </a:t>
            </a:r>
            <a:r>
              <a:rPr lang="en-US" dirty="0" err="1"/>
              <a:t>nœuds</a:t>
            </a:r>
            <a:r>
              <a:rPr lang="en-US" dirty="0"/>
              <a:t> et </a:t>
            </a:r>
            <a:r>
              <a:rPr lang="en-US" dirty="0" err="1"/>
              <a:t>exécuter</a:t>
            </a:r>
            <a:r>
              <a:rPr lang="en-US" dirty="0"/>
              <a:t> des</a:t>
            </a:r>
          </a:p>
          <a:p>
            <a:r>
              <a:rPr lang="en-US" dirty="0" err="1"/>
              <a:t>algorithmes</a:t>
            </a:r>
            <a:r>
              <a:rPr lang="en-US" dirty="0"/>
              <a:t> de Machine Learning </a:t>
            </a:r>
            <a:r>
              <a:rPr lang="en-US" dirty="0" err="1"/>
              <a:t>tels</a:t>
            </a:r>
            <a:r>
              <a:rPr lang="en-US" dirty="0"/>
              <a:t> que la </a:t>
            </a:r>
            <a:r>
              <a:rPr lang="en-US" dirty="0" err="1"/>
              <a:t>régression</a:t>
            </a:r>
            <a:r>
              <a:rPr lang="en-US" dirty="0"/>
              <a:t> </a:t>
            </a:r>
            <a:r>
              <a:rPr lang="en-US" dirty="0" err="1"/>
              <a:t>logistique</a:t>
            </a:r>
            <a:r>
              <a:rPr lang="en-US" dirty="0"/>
              <a:t> sur les </a:t>
            </a:r>
            <a:r>
              <a:rPr lang="en-US" dirty="0" err="1"/>
              <a:t>nœuds</a:t>
            </a:r>
            <a:r>
              <a:rPr lang="en-US" dirty="0"/>
              <a:t> de manière</a:t>
            </a:r>
          </a:p>
          <a:p>
            <a:r>
              <a:rPr lang="en-US" dirty="0" err="1"/>
              <a:t>simultanée</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Explorer un ensemble de données présentant divers facteurs de risque de maladie coronarienne, tels que l'âge, le nombre de cigarettes fumées par jour, la pression artérielle systolique et diastolique, etc. Nous utiliserons les capacités de traitement distribué de Spark pour construire plusieurs modèles et sélectionner celui qui fournira les meilleures prédictions pour la maladie coronarienne.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Notre travail est divisé en 3 étapes essentiels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Analyse</a:t>
            </a:r>
            <a:r>
              <a:rPr lang="en-US" dirty="0"/>
              <a:t> et exploration des </a:t>
            </a:r>
            <a:r>
              <a:rPr lang="en-US" dirty="0" err="1"/>
              <a:t>données</a:t>
            </a:r>
            <a:r>
              <a:rPr lang="en-US" dirty="0"/>
              <a:t> : Durant </a:t>
            </a:r>
            <a:r>
              <a:rPr lang="en-US" dirty="0" err="1"/>
              <a:t>cette</a:t>
            </a:r>
            <a:r>
              <a:rPr lang="en-US" dirty="0"/>
              <a:t> phase, nous </a:t>
            </a:r>
            <a:r>
              <a:rPr lang="en-US" dirty="0" err="1"/>
              <a:t>cherchons</a:t>
            </a:r>
            <a:r>
              <a:rPr lang="en-US" dirty="0"/>
              <a:t> à </a:t>
            </a:r>
            <a:r>
              <a:rPr lang="en-US" dirty="0" err="1"/>
              <a:t>comprendre</a:t>
            </a:r>
            <a:r>
              <a:rPr lang="en-US" dirty="0"/>
              <a:t> les </a:t>
            </a:r>
            <a:r>
              <a:rPr lang="en-US" dirty="0" err="1"/>
              <a:t>différentes</a:t>
            </a:r>
            <a:r>
              <a:rPr lang="en-US" dirty="0"/>
              <a:t> </a:t>
            </a:r>
            <a:r>
              <a:rPr lang="en-US" dirty="0" err="1"/>
              <a:t>caractéristiques</a:t>
            </a:r>
            <a:r>
              <a:rPr lang="en-US" dirty="0"/>
              <a:t> </a:t>
            </a:r>
            <a:r>
              <a:rPr lang="en-US" dirty="0" err="1"/>
              <a:t>ainsi</a:t>
            </a:r>
            <a:r>
              <a:rPr lang="en-US" dirty="0"/>
              <a:t> que </a:t>
            </a:r>
            <a:r>
              <a:rPr lang="en-US" dirty="0" err="1"/>
              <a:t>leur</a:t>
            </a:r>
            <a:r>
              <a:rPr lang="en-US" dirty="0"/>
              <a:t> distribution dans le jeu de </a:t>
            </a:r>
            <a:r>
              <a:rPr lang="en-US" dirty="0" err="1"/>
              <a:t>données</a:t>
            </a:r>
            <a:r>
              <a:rPr lang="en-US" dirty="0"/>
              <a:t>.</a:t>
            </a:r>
          </a:p>
          <a:p>
            <a:r>
              <a:rPr lang="en-US" dirty="0" err="1"/>
              <a:t>Préparation</a:t>
            </a:r>
            <a:r>
              <a:rPr lang="en-US" dirty="0"/>
              <a:t> des </a:t>
            </a:r>
            <a:r>
              <a:rPr lang="en-US" dirty="0" err="1"/>
              <a:t>données</a:t>
            </a:r>
            <a:r>
              <a:rPr lang="en-US" dirty="0"/>
              <a:t> : Dans </a:t>
            </a:r>
            <a:r>
              <a:rPr lang="en-US" dirty="0" err="1"/>
              <a:t>cette</a:t>
            </a:r>
            <a:r>
              <a:rPr lang="en-US" dirty="0"/>
              <a:t> </a:t>
            </a:r>
            <a:r>
              <a:rPr lang="en-US" dirty="0" err="1"/>
              <a:t>partie</a:t>
            </a:r>
            <a:r>
              <a:rPr lang="en-US" dirty="0"/>
              <a:t>, nous </a:t>
            </a:r>
            <a:r>
              <a:rPr lang="en-US" dirty="0" err="1"/>
              <a:t>avons</a:t>
            </a:r>
            <a:r>
              <a:rPr lang="en-US" dirty="0"/>
              <a:t> </a:t>
            </a:r>
            <a:r>
              <a:rPr lang="en-US" dirty="0" err="1"/>
              <a:t>encodé</a:t>
            </a:r>
            <a:r>
              <a:rPr lang="en-US" dirty="0"/>
              <a:t> les </a:t>
            </a:r>
            <a:r>
              <a:rPr lang="en-US" dirty="0" err="1"/>
              <a:t>caractéristiques</a:t>
            </a:r>
            <a:r>
              <a:rPr lang="en-US" dirty="0"/>
              <a:t> </a:t>
            </a:r>
            <a:r>
              <a:rPr lang="en-US" dirty="0" err="1"/>
              <a:t>catégorielles</a:t>
            </a:r>
            <a:r>
              <a:rPr lang="en-US" dirty="0"/>
              <a:t>, </a:t>
            </a:r>
            <a:r>
              <a:rPr lang="en-US" dirty="0" err="1"/>
              <a:t>traité</a:t>
            </a:r>
            <a:r>
              <a:rPr lang="en-US" dirty="0"/>
              <a:t> les </a:t>
            </a:r>
            <a:r>
              <a:rPr lang="en-US" dirty="0" err="1"/>
              <a:t>valeurs</a:t>
            </a:r>
            <a:r>
              <a:rPr lang="en-US" dirty="0"/>
              <a:t> </a:t>
            </a:r>
            <a:r>
              <a:rPr lang="en-US" dirty="0" err="1"/>
              <a:t>manquantes</a:t>
            </a:r>
            <a:r>
              <a:rPr lang="en-US" dirty="0"/>
              <a:t> et </a:t>
            </a:r>
            <a:r>
              <a:rPr lang="en-US" dirty="0" err="1"/>
              <a:t>aberrantes</a:t>
            </a:r>
            <a:r>
              <a:rPr lang="en-US" dirty="0"/>
              <a:t>, </a:t>
            </a:r>
            <a:r>
              <a:rPr lang="en-US" dirty="0" err="1"/>
              <a:t>ainsi</a:t>
            </a:r>
            <a:r>
              <a:rPr lang="en-US" dirty="0"/>
              <a:t> que </a:t>
            </a:r>
            <a:r>
              <a:rPr lang="en-US" dirty="0" err="1"/>
              <a:t>toute</a:t>
            </a:r>
            <a:r>
              <a:rPr lang="en-US" dirty="0"/>
              <a:t> forte </a:t>
            </a:r>
            <a:r>
              <a:rPr lang="en-US" dirty="0" err="1"/>
              <a:t>corrélation</a:t>
            </a:r>
            <a:r>
              <a:rPr lang="en-US" dirty="0"/>
              <a:t> entre les </a:t>
            </a:r>
            <a:r>
              <a:rPr lang="en-US" dirty="0" err="1"/>
              <a:t>caractéristiques</a:t>
            </a:r>
            <a:r>
              <a:rPr lang="en-US" dirty="0"/>
              <a:t>.</a:t>
            </a:r>
          </a:p>
          <a:p>
            <a:r>
              <a:rPr lang="en-US" dirty="0" err="1"/>
              <a:t>Entraînement</a:t>
            </a:r>
            <a:r>
              <a:rPr lang="en-US" dirty="0"/>
              <a:t> et </a:t>
            </a:r>
            <a:r>
              <a:rPr lang="en-US" dirty="0" err="1"/>
              <a:t>évaluation</a:t>
            </a:r>
            <a:r>
              <a:rPr lang="en-US" dirty="0"/>
              <a:t> des </a:t>
            </a:r>
            <a:r>
              <a:rPr lang="en-US" dirty="0" err="1"/>
              <a:t>modèles</a:t>
            </a:r>
            <a:r>
              <a:rPr lang="en-US" dirty="0"/>
              <a:t> : Pendant </a:t>
            </a:r>
            <a:r>
              <a:rPr lang="en-US" dirty="0" err="1"/>
              <a:t>cette</a:t>
            </a:r>
            <a:r>
              <a:rPr lang="en-US" dirty="0"/>
              <a:t> étape, nous </a:t>
            </a:r>
            <a:r>
              <a:rPr lang="en-US" dirty="0" err="1"/>
              <a:t>avons</a:t>
            </a:r>
            <a:r>
              <a:rPr lang="en-US" dirty="0"/>
              <a:t> </a:t>
            </a:r>
            <a:r>
              <a:rPr lang="en-US" dirty="0" err="1"/>
              <a:t>sélectionné</a:t>
            </a:r>
            <a:r>
              <a:rPr lang="en-US" dirty="0"/>
              <a:t> </a:t>
            </a:r>
            <a:r>
              <a:rPr lang="en-US" dirty="0" err="1"/>
              <a:t>plusieurs</a:t>
            </a:r>
            <a:r>
              <a:rPr lang="en-US" dirty="0"/>
              <a:t> </a:t>
            </a:r>
            <a:r>
              <a:rPr lang="en-US" dirty="0" err="1"/>
              <a:t>modèles</a:t>
            </a:r>
            <a:r>
              <a:rPr lang="en-US" dirty="0"/>
              <a:t> </a:t>
            </a:r>
            <a:r>
              <a:rPr lang="en-US" dirty="0" err="1"/>
              <a:t>tels</a:t>
            </a:r>
            <a:r>
              <a:rPr lang="en-US" dirty="0"/>
              <a:t> que les </a:t>
            </a:r>
            <a:r>
              <a:rPr lang="en-US" dirty="0" err="1"/>
              <a:t>arbres</a:t>
            </a:r>
            <a:r>
              <a:rPr lang="en-US" dirty="0"/>
              <a:t> de </a:t>
            </a:r>
            <a:r>
              <a:rPr lang="en-US" dirty="0" err="1"/>
              <a:t>décision</a:t>
            </a:r>
            <a:r>
              <a:rPr lang="en-US" dirty="0"/>
              <a:t>, les </a:t>
            </a:r>
            <a:r>
              <a:rPr lang="en-US" dirty="0" err="1"/>
              <a:t>forêts</a:t>
            </a:r>
            <a:r>
              <a:rPr lang="en-US" dirty="0"/>
              <a:t> </a:t>
            </a:r>
            <a:r>
              <a:rPr lang="en-US" dirty="0" err="1"/>
              <a:t>aléatoires</a:t>
            </a:r>
            <a:r>
              <a:rPr lang="en-US" dirty="0"/>
              <a:t>, la </a:t>
            </a:r>
            <a:r>
              <a:rPr lang="en-US" dirty="0" err="1"/>
              <a:t>régression</a:t>
            </a:r>
            <a:r>
              <a:rPr lang="en-US" dirty="0"/>
              <a:t> </a:t>
            </a:r>
            <a:r>
              <a:rPr lang="en-US" dirty="0" err="1"/>
              <a:t>logistique</a:t>
            </a:r>
            <a:r>
              <a:rPr lang="en-US" dirty="0"/>
              <a:t> et les machines à </a:t>
            </a:r>
            <a:r>
              <a:rPr lang="en-US" dirty="0" err="1"/>
              <a:t>vecteurs</a:t>
            </a:r>
            <a:r>
              <a:rPr lang="en-US" dirty="0"/>
              <a:t> de support (SVM).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A3D">
                <a:alpha val="100000"/>
              </a:srgbClr>
            </a:gs>
            <a:gs pos="100000">
              <a:srgbClr val="183FA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373108" y="1568002"/>
            <a:ext cx="10314266" cy="6678487"/>
          </a:xfrm>
          <a:custGeom>
            <a:avLst/>
            <a:gdLst/>
            <a:ahLst/>
            <a:cxnLst/>
            <a:rect l="l" t="t" r="r" b="b"/>
            <a:pathLst>
              <a:path w="10314266" h="6678487">
                <a:moveTo>
                  <a:pt x="0" y="0"/>
                </a:moveTo>
                <a:lnTo>
                  <a:pt x="10314265" y="0"/>
                </a:lnTo>
                <a:lnTo>
                  <a:pt x="10314265" y="6678487"/>
                </a:lnTo>
                <a:lnTo>
                  <a:pt x="0" y="6678487"/>
                </a:lnTo>
                <a:lnTo>
                  <a:pt x="0" y="0"/>
                </a:lnTo>
                <a:close/>
              </a:path>
            </a:pathLst>
          </a:custGeom>
          <a:blipFill>
            <a:blip r:embed="rId2"/>
            <a:stretch>
              <a:fillRect/>
            </a:stretch>
          </a:blipFill>
        </p:spPr>
      </p:sp>
      <p:sp>
        <p:nvSpPr>
          <p:cNvPr id="3" name="Freeform 3"/>
          <p:cNvSpPr/>
          <p:nvPr/>
        </p:nvSpPr>
        <p:spPr>
          <a:xfrm>
            <a:off x="939261" y="1186852"/>
            <a:ext cx="6943725" cy="8229600"/>
          </a:xfrm>
          <a:custGeom>
            <a:avLst/>
            <a:gdLst/>
            <a:ahLst/>
            <a:cxnLst/>
            <a:rect l="l" t="t" r="r" b="b"/>
            <a:pathLst>
              <a:path w="6943725" h="8229600">
                <a:moveTo>
                  <a:pt x="0" y="0"/>
                </a:moveTo>
                <a:lnTo>
                  <a:pt x="6943725" y="0"/>
                </a:lnTo>
                <a:lnTo>
                  <a:pt x="6943725" y="8229600"/>
                </a:lnTo>
                <a:lnTo>
                  <a:pt x="0" y="8229600"/>
                </a:lnTo>
                <a:lnTo>
                  <a:pt x="0" y="0"/>
                </a:lnTo>
                <a:close/>
              </a:path>
            </a:pathLst>
          </a:custGeom>
          <a:blipFill>
            <a:blip r:embed="rId3"/>
            <a:stretch>
              <a:fillRect/>
            </a:stretch>
          </a:blipFill>
        </p:spPr>
      </p:sp>
      <p:sp>
        <p:nvSpPr>
          <p:cNvPr id="4" name="Freeform 4"/>
          <p:cNvSpPr/>
          <p:nvPr/>
        </p:nvSpPr>
        <p:spPr>
          <a:xfrm rot="-649393">
            <a:off x="-341889" y="315462"/>
            <a:ext cx="3641971" cy="2977311"/>
          </a:xfrm>
          <a:custGeom>
            <a:avLst/>
            <a:gdLst/>
            <a:ahLst/>
            <a:cxnLst/>
            <a:rect l="l" t="t" r="r" b="b"/>
            <a:pathLst>
              <a:path w="3641971" h="2977311">
                <a:moveTo>
                  <a:pt x="0" y="0"/>
                </a:moveTo>
                <a:lnTo>
                  <a:pt x="3641971" y="0"/>
                </a:lnTo>
                <a:lnTo>
                  <a:pt x="3641971" y="2977312"/>
                </a:lnTo>
                <a:lnTo>
                  <a:pt x="0" y="2977312"/>
                </a:lnTo>
                <a:lnTo>
                  <a:pt x="0" y="0"/>
                </a:lnTo>
                <a:close/>
              </a:path>
            </a:pathLst>
          </a:custGeom>
          <a:blipFill>
            <a:blip r:embed="rId4"/>
            <a:stretch>
              <a:fillRect/>
            </a:stretch>
          </a:blipFill>
        </p:spPr>
      </p:sp>
      <p:sp>
        <p:nvSpPr>
          <p:cNvPr id="5" name="Freeform 5"/>
          <p:cNvSpPr/>
          <p:nvPr/>
        </p:nvSpPr>
        <p:spPr>
          <a:xfrm rot="775418">
            <a:off x="6575750" y="7657908"/>
            <a:ext cx="2614473" cy="2137331"/>
          </a:xfrm>
          <a:custGeom>
            <a:avLst/>
            <a:gdLst/>
            <a:ahLst/>
            <a:cxnLst/>
            <a:rect l="l" t="t" r="r" b="b"/>
            <a:pathLst>
              <a:path w="2614473" h="2137331">
                <a:moveTo>
                  <a:pt x="0" y="0"/>
                </a:moveTo>
                <a:lnTo>
                  <a:pt x="2614473" y="0"/>
                </a:lnTo>
                <a:lnTo>
                  <a:pt x="2614473" y="2137331"/>
                </a:lnTo>
                <a:lnTo>
                  <a:pt x="0" y="2137331"/>
                </a:lnTo>
                <a:lnTo>
                  <a:pt x="0" y="0"/>
                </a:lnTo>
                <a:close/>
              </a:path>
            </a:pathLst>
          </a:custGeom>
          <a:blipFill>
            <a:blip r:embed="rId4"/>
            <a:stretch>
              <a:fillRect/>
            </a:stretch>
          </a:blipFill>
        </p:spPr>
      </p:sp>
      <p:sp>
        <p:nvSpPr>
          <p:cNvPr id="6" name="Freeform 6"/>
          <p:cNvSpPr/>
          <p:nvPr/>
        </p:nvSpPr>
        <p:spPr>
          <a:xfrm rot="775418" flipH="1">
            <a:off x="15467632" y="265296"/>
            <a:ext cx="2614473" cy="2137331"/>
          </a:xfrm>
          <a:custGeom>
            <a:avLst/>
            <a:gdLst/>
            <a:ahLst/>
            <a:cxnLst/>
            <a:rect l="l" t="t" r="r" b="b"/>
            <a:pathLst>
              <a:path w="2614473" h="2137331">
                <a:moveTo>
                  <a:pt x="2614472" y="0"/>
                </a:moveTo>
                <a:lnTo>
                  <a:pt x="0" y="0"/>
                </a:lnTo>
                <a:lnTo>
                  <a:pt x="0" y="2137331"/>
                </a:lnTo>
                <a:lnTo>
                  <a:pt x="2614472" y="2137331"/>
                </a:lnTo>
                <a:lnTo>
                  <a:pt x="2614472" y="0"/>
                </a:lnTo>
                <a:close/>
              </a:path>
            </a:pathLst>
          </a:custGeom>
          <a:blipFill>
            <a:blip r:embed="rId4"/>
            <a:stretch>
              <a:fillRect/>
            </a:stretch>
          </a:blipFill>
        </p:spPr>
      </p:sp>
      <p:sp>
        <p:nvSpPr>
          <p:cNvPr id="7" name="Freeform 7"/>
          <p:cNvSpPr/>
          <p:nvPr/>
        </p:nvSpPr>
        <p:spPr>
          <a:xfrm rot="-1522630" flipH="1">
            <a:off x="15475167" y="7845394"/>
            <a:ext cx="1583175" cy="1294246"/>
          </a:xfrm>
          <a:custGeom>
            <a:avLst/>
            <a:gdLst/>
            <a:ahLst/>
            <a:cxnLst/>
            <a:rect l="l" t="t" r="r" b="b"/>
            <a:pathLst>
              <a:path w="1583175" h="1294246">
                <a:moveTo>
                  <a:pt x="1583176" y="0"/>
                </a:moveTo>
                <a:lnTo>
                  <a:pt x="0" y="0"/>
                </a:lnTo>
                <a:lnTo>
                  <a:pt x="0" y="1294246"/>
                </a:lnTo>
                <a:lnTo>
                  <a:pt x="1583176" y="1294246"/>
                </a:lnTo>
                <a:lnTo>
                  <a:pt x="1583176" y="0"/>
                </a:lnTo>
                <a:close/>
              </a:path>
            </a:pathLst>
          </a:custGeom>
          <a:blipFill>
            <a:blip r:embed="rId4"/>
            <a:stretch>
              <a:fillRect/>
            </a:stretch>
          </a:blipFill>
        </p:spPr>
      </p:sp>
      <p:sp>
        <p:nvSpPr>
          <p:cNvPr id="8" name="Freeform 8"/>
          <p:cNvSpPr/>
          <p:nvPr/>
        </p:nvSpPr>
        <p:spPr>
          <a:xfrm rot="775418">
            <a:off x="5669768" y="456380"/>
            <a:ext cx="1400172" cy="1144640"/>
          </a:xfrm>
          <a:custGeom>
            <a:avLst/>
            <a:gdLst/>
            <a:ahLst/>
            <a:cxnLst/>
            <a:rect l="l" t="t" r="r" b="b"/>
            <a:pathLst>
              <a:path w="1400172" h="1144640">
                <a:moveTo>
                  <a:pt x="0" y="0"/>
                </a:moveTo>
                <a:lnTo>
                  <a:pt x="1400172" y="0"/>
                </a:lnTo>
                <a:lnTo>
                  <a:pt x="1400172" y="1144640"/>
                </a:lnTo>
                <a:lnTo>
                  <a:pt x="0" y="1144640"/>
                </a:lnTo>
                <a:lnTo>
                  <a:pt x="0" y="0"/>
                </a:lnTo>
                <a:close/>
              </a:path>
            </a:pathLst>
          </a:custGeom>
          <a:blipFill>
            <a:blip r:embed="rId4"/>
            <a:stretch>
              <a:fillRect/>
            </a:stretch>
          </a:blipFill>
        </p:spPr>
      </p:sp>
      <p:sp>
        <p:nvSpPr>
          <p:cNvPr id="9" name="Freeform 9"/>
          <p:cNvSpPr/>
          <p:nvPr/>
        </p:nvSpPr>
        <p:spPr>
          <a:xfrm flipH="1">
            <a:off x="-129018" y="3826920"/>
            <a:ext cx="1608115" cy="1314634"/>
          </a:xfrm>
          <a:custGeom>
            <a:avLst/>
            <a:gdLst/>
            <a:ahLst/>
            <a:cxnLst/>
            <a:rect l="l" t="t" r="r" b="b"/>
            <a:pathLst>
              <a:path w="1608115" h="1314634">
                <a:moveTo>
                  <a:pt x="1608115" y="0"/>
                </a:moveTo>
                <a:lnTo>
                  <a:pt x="0" y="0"/>
                </a:lnTo>
                <a:lnTo>
                  <a:pt x="0" y="1314633"/>
                </a:lnTo>
                <a:lnTo>
                  <a:pt x="1608115" y="1314633"/>
                </a:lnTo>
                <a:lnTo>
                  <a:pt x="1608115" y="0"/>
                </a:lnTo>
                <a:close/>
              </a:path>
            </a:pathLst>
          </a:custGeom>
          <a:blipFill>
            <a:blip r:embed="rId4"/>
            <a:stretch>
              <a:fillRect/>
            </a:stretch>
          </a:blipFill>
        </p:spPr>
      </p:sp>
      <p:sp>
        <p:nvSpPr>
          <p:cNvPr id="10" name="TextBox 10"/>
          <p:cNvSpPr txBox="1"/>
          <p:nvPr/>
        </p:nvSpPr>
        <p:spPr>
          <a:xfrm>
            <a:off x="8446096" y="3102689"/>
            <a:ext cx="8168288" cy="3490342"/>
          </a:xfrm>
          <a:prstGeom prst="rect">
            <a:avLst/>
          </a:prstGeom>
        </p:spPr>
        <p:txBody>
          <a:bodyPr lIns="0" tIns="0" rIns="0" bIns="0" rtlCol="0" anchor="t">
            <a:spAutoFit/>
          </a:bodyPr>
          <a:lstStyle/>
          <a:p>
            <a:pPr algn="ctr">
              <a:lnSpc>
                <a:spcPts val="8832"/>
              </a:lnSpc>
            </a:pPr>
            <a:r>
              <a:rPr lang="en-US" sz="9200">
                <a:solidFill>
                  <a:srgbClr val="153BBA"/>
                </a:solidFill>
                <a:latin typeface="Repo Ultra-Bold"/>
              </a:rPr>
              <a:t>Prédicition des maladies coronariennes</a:t>
            </a:r>
          </a:p>
        </p:txBody>
      </p:sp>
      <p:sp>
        <p:nvSpPr>
          <p:cNvPr id="11" name="TextBox 11"/>
          <p:cNvSpPr txBox="1"/>
          <p:nvPr/>
        </p:nvSpPr>
        <p:spPr>
          <a:xfrm>
            <a:off x="8883778" y="6969287"/>
            <a:ext cx="3646463" cy="903800"/>
          </a:xfrm>
          <a:prstGeom prst="rect">
            <a:avLst/>
          </a:prstGeom>
        </p:spPr>
        <p:txBody>
          <a:bodyPr lIns="0" tIns="0" rIns="0" bIns="0" rtlCol="0" anchor="t">
            <a:spAutoFit/>
          </a:bodyPr>
          <a:lstStyle/>
          <a:p>
            <a:pPr algn="ctr">
              <a:lnSpc>
                <a:spcPts val="2366"/>
              </a:lnSpc>
            </a:pPr>
            <a:r>
              <a:rPr lang="en-US" sz="2464">
                <a:solidFill>
                  <a:srgbClr val="153BBA"/>
                </a:solidFill>
                <a:latin typeface="Repo Bold"/>
              </a:rPr>
              <a:t>Réalisé Par:</a:t>
            </a:r>
          </a:p>
          <a:p>
            <a:pPr algn="ctr">
              <a:lnSpc>
                <a:spcPts val="2366"/>
              </a:lnSpc>
            </a:pPr>
            <a:r>
              <a:rPr lang="en-US" sz="2464">
                <a:solidFill>
                  <a:srgbClr val="153BBA"/>
                </a:solidFill>
                <a:latin typeface="Repo"/>
              </a:rPr>
              <a:t>Moufid Anas</a:t>
            </a:r>
          </a:p>
          <a:p>
            <a:pPr algn="ctr">
              <a:lnSpc>
                <a:spcPts val="2366"/>
              </a:lnSpc>
            </a:pPr>
            <a:r>
              <a:rPr lang="en-US" sz="2464">
                <a:solidFill>
                  <a:srgbClr val="153BBA"/>
                </a:solidFill>
                <a:latin typeface="Repo"/>
              </a:rPr>
              <a:t>Ouazzani Chahdi Hamza</a:t>
            </a:r>
          </a:p>
        </p:txBody>
      </p:sp>
      <p:sp>
        <p:nvSpPr>
          <p:cNvPr id="12" name="TextBox 12"/>
          <p:cNvSpPr txBox="1"/>
          <p:nvPr/>
        </p:nvSpPr>
        <p:spPr>
          <a:xfrm>
            <a:off x="12620292" y="6969287"/>
            <a:ext cx="3646463" cy="608525"/>
          </a:xfrm>
          <a:prstGeom prst="rect">
            <a:avLst/>
          </a:prstGeom>
        </p:spPr>
        <p:txBody>
          <a:bodyPr lIns="0" tIns="0" rIns="0" bIns="0" rtlCol="0" anchor="t">
            <a:spAutoFit/>
          </a:bodyPr>
          <a:lstStyle/>
          <a:p>
            <a:pPr algn="ctr">
              <a:lnSpc>
                <a:spcPts val="2366"/>
              </a:lnSpc>
            </a:pPr>
            <a:r>
              <a:rPr lang="en-US" sz="2464">
                <a:solidFill>
                  <a:srgbClr val="153BBA"/>
                </a:solidFill>
                <a:latin typeface="Repo Bold"/>
              </a:rPr>
              <a:t>Encadré par:</a:t>
            </a:r>
          </a:p>
          <a:p>
            <a:pPr algn="ctr">
              <a:lnSpc>
                <a:spcPts val="2366"/>
              </a:lnSpc>
            </a:pPr>
            <a:r>
              <a:rPr lang="en-US" sz="2464">
                <a:solidFill>
                  <a:srgbClr val="153BBA"/>
                </a:solidFill>
                <a:latin typeface="Repo"/>
              </a:rPr>
              <a:t>Pr. S. NAJAH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A3D">
                <a:alpha val="100000"/>
              </a:srgbClr>
            </a:gs>
            <a:gs pos="100000">
              <a:srgbClr val="183FA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49144" y="793967"/>
            <a:ext cx="10723040" cy="8699066"/>
          </a:xfrm>
          <a:custGeom>
            <a:avLst/>
            <a:gdLst/>
            <a:ahLst/>
            <a:cxnLst/>
            <a:rect l="l" t="t" r="r" b="b"/>
            <a:pathLst>
              <a:path w="10723040" h="8699066">
                <a:moveTo>
                  <a:pt x="0" y="0"/>
                </a:moveTo>
                <a:lnTo>
                  <a:pt x="10723040" y="0"/>
                </a:lnTo>
                <a:lnTo>
                  <a:pt x="10723040" y="8699066"/>
                </a:lnTo>
                <a:lnTo>
                  <a:pt x="0" y="8699066"/>
                </a:lnTo>
                <a:lnTo>
                  <a:pt x="0" y="0"/>
                </a:lnTo>
                <a:close/>
              </a:path>
            </a:pathLst>
          </a:custGeom>
          <a:blipFill>
            <a:blip r:embed="rId3"/>
            <a:stretch>
              <a:fillRect/>
            </a:stretch>
          </a:blipFill>
        </p:spPr>
      </p:sp>
      <p:sp>
        <p:nvSpPr>
          <p:cNvPr id="3" name="Freeform 3"/>
          <p:cNvSpPr/>
          <p:nvPr/>
        </p:nvSpPr>
        <p:spPr>
          <a:xfrm>
            <a:off x="10573303" y="1286265"/>
            <a:ext cx="7290173" cy="7714469"/>
          </a:xfrm>
          <a:custGeom>
            <a:avLst/>
            <a:gdLst/>
            <a:ahLst/>
            <a:cxnLst/>
            <a:rect l="l" t="t" r="r" b="b"/>
            <a:pathLst>
              <a:path w="7290173" h="7714469">
                <a:moveTo>
                  <a:pt x="0" y="0"/>
                </a:moveTo>
                <a:lnTo>
                  <a:pt x="7290173" y="0"/>
                </a:lnTo>
                <a:lnTo>
                  <a:pt x="7290173" y="7714470"/>
                </a:lnTo>
                <a:lnTo>
                  <a:pt x="0" y="7714470"/>
                </a:lnTo>
                <a:lnTo>
                  <a:pt x="0" y="0"/>
                </a:lnTo>
                <a:close/>
              </a:path>
            </a:pathLst>
          </a:custGeom>
          <a:blipFill>
            <a:blip r:embed="rId4"/>
            <a:stretch>
              <a:fillRect/>
            </a:stretch>
          </a:blipFill>
        </p:spPr>
      </p:sp>
      <p:sp>
        <p:nvSpPr>
          <p:cNvPr id="4" name="Freeform 4"/>
          <p:cNvSpPr/>
          <p:nvPr/>
        </p:nvSpPr>
        <p:spPr>
          <a:xfrm rot="-1071786">
            <a:off x="9566705" y="6458215"/>
            <a:ext cx="2581725" cy="2110560"/>
          </a:xfrm>
          <a:custGeom>
            <a:avLst/>
            <a:gdLst/>
            <a:ahLst/>
            <a:cxnLst/>
            <a:rect l="l" t="t" r="r" b="b"/>
            <a:pathLst>
              <a:path w="2581725" h="2110560">
                <a:moveTo>
                  <a:pt x="0" y="0"/>
                </a:moveTo>
                <a:lnTo>
                  <a:pt x="2581725" y="0"/>
                </a:lnTo>
                <a:lnTo>
                  <a:pt x="2581725" y="2110560"/>
                </a:lnTo>
                <a:lnTo>
                  <a:pt x="0" y="2110560"/>
                </a:lnTo>
                <a:lnTo>
                  <a:pt x="0" y="0"/>
                </a:lnTo>
                <a:close/>
              </a:path>
            </a:pathLst>
          </a:custGeom>
          <a:blipFill>
            <a:blip r:embed="rId5"/>
            <a:stretch>
              <a:fillRect/>
            </a:stretch>
          </a:blipFill>
        </p:spPr>
      </p:sp>
      <p:sp>
        <p:nvSpPr>
          <p:cNvPr id="5" name="Freeform 5"/>
          <p:cNvSpPr/>
          <p:nvPr/>
        </p:nvSpPr>
        <p:spPr>
          <a:xfrm rot="1500299">
            <a:off x="15529148" y="647253"/>
            <a:ext cx="2581725" cy="2110560"/>
          </a:xfrm>
          <a:custGeom>
            <a:avLst/>
            <a:gdLst/>
            <a:ahLst/>
            <a:cxnLst/>
            <a:rect l="l" t="t" r="r" b="b"/>
            <a:pathLst>
              <a:path w="2581725" h="2110560">
                <a:moveTo>
                  <a:pt x="0" y="0"/>
                </a:moveTo>
                <a:lnTo>
                  <a:pt x="2581725" y="0"/>
                </a:lnTo>
                <a:lnTo>
                  <a:pt x="2581725" y="2110560"/>
                </a:lnTo>
                <a:lnTo>
                  <a:pt x="0" y="2110560"/>
                </a:lnTo>
                <a:lnTo>
                  <a:pt x="0" y="0"/>
                </a:lnTo>
                <a:close/>
              </a:path>
            </a:pathLst>
          </a:custGeom>
          <a:blipFill>
            <a:blip r:embed="rId5"/>
            <a:stretch>
              <a:fillRect/>
            </a:stretch>
          </a:blipFill>
        </p:spPr>
      </p:sp>
      <p:sp>
        <p:nvSpPr>
          <p:cNvPr id="6" name="Freeform 6"/>
          <p:cNvSpPr/>
          <p:nvPr/>
        </p:nvSpPr>
        <p:spPr>
          <a:xfrm rot="1500299">
            <a:off x="11710851" y="8686827"/>
            <a:ext cx="1398099" cy="1142946"/>
          </a:xfrm>
          <a:custGeom>
            <a:avLst/>
            <a:gdLst/>
            <a:ahLst/>
            <a:cxnLst/>
            <a:rect l="l" t="t" r="r" b="b"/>
            <a:pathLst>
              <a:path w="1398099" h="1142946">
                <a:moveTo>
                  <a:pt x="0" y="0"/>
                </a:moveTo>
                <a:lnTo>
                  <a:pt x="1398099" y="0"/>
                </a:lnTo>
                <a:lnTo>
                  <a:pt x="1398099" y="1142946"/>
                </a:lnTo>
                <a:lnTo>
                  <a:pt x="0" y="1142946"/>
                </a:lnTo>
                <a:lnTo>
                  <a:pt x="0" y="0"/>
                </a:lnTo>
                <a:close/>
              </a:path>
            </a:pathLst>
          </a:custGeom>
          <a:blipFill>
            <a:blip r:embed="rId5"/>
            <a:stretch>
              <a:fillRect/>
            </a:stretch>
          </a:blipFill>
        </p:spPr>
      </p:sp>
      <p:sp>
        <p:nvSpPr>
          <p:cNvPr id="7" name="TextBox 7"/>
          <p:cNvSpPr txBox="1"/>
          <p:nvPr/>
        </p:nvSpPr>
        <p:spPr>
          <a:xfrm>
            <a:off x="1540467" y="2734332"/>
            <a:ext cx="5394842" cy="1003299"/>
          </a:xfrm>
          <a:prstGeom prst="rect">
            <a:avLst/>
          </a:prstGeom>
        </p:spPr>
        <p:txBody>
          <a:bodyPr lIns="0" tIns="0" rIns="0" bIns="0" rtlCol="0" anchor="t">
            <a:spAutoFit/>
          </a:bodyPr>
          <a:lstStyle/>
          <a:p>
            <a:pPr marL="0" lvl="0" indent="0" algn="ctr">
              <a:lnSpc>
                <a:spcPts val="6799"/>
              </a:lnSpc>
              <a:spcBef>
                <a:spcPct val="0"/>
              </a:spcBef>
            </a:pPr>
            <a:r>
              <a:rPr lang="en-US" sz="8499" dirty="0">
                <a:solidFill>
                  <a:srgbClr val="153BBA"/>
                </a:solidFill>
                <a:latin typeface="Repo Ultra-Bold"/>
              </a:rPr>
              <a:t>Pour Quoi </a:t>
            </a:r>
          </a:p>
        </p:txBody>
      </p:sp>
      <p:sp>
        <p:nvSpPr>
          <p:cNvPr id="8" name="TextBox 8"/>
          <p:cNvSpPr txBox="1"/>
          <p:nvPr/>
        </p:nvSpPr>
        <p:spPr>
          <a:xfrm>
            <a:off x="2475783" y="4258298"/>
            <a:ext cx="6669762" cy="3514949"/>
          </a:xfrm>
          <a:prstGeom prst="rect">
            <a:avLst/>
          </a:prstGeom>
        </p:spPr>
        <p:txBody>
          <a:bodyPr lIns="0" tIns="0" rIns="0" bIns="0" rtlCol="0" anchor="t">
            <a:spAutoFit/>
          </a:bodyPr>
          <a:lstStyle/>
          <a:p>
            <a:pPr algn="ctr">
              <a:lnSpc>
                <a:spcPts val="3506"/>
              </a:lnSpc>
            </a:pPr>
            <a:r>
              <a:rPr lang="en-US" sz="2504">
                <a:solidFill>
                  <a:srgbClr val="153BBA"/>
                </a:solidFill>
                <a:latin typeface="Repo Bold"/>
              </a:rPr>
              <a:t>Ttraitement distribué</a:t>
            </a:r>
            <a:r>
              <a:rPr lang="en-US" sz="2504">
                <a:solidFill>
                  <a:srgbClr val="153BBA"/>
                </a:solidFill>
                <a:latin typeface="Repo"/>
              </a:rPr>
              <a:t>, ce qui</a:t>
            </a:r>
          </a:p>
          <a:p>
            <a:pPr algn="ctr">
              <a:lnSpc>
                <a:spcPts val="3506"/>
              </a:lnSpc>
            </a:pPr>
            <a:r>
              <a:rPr lang="en-US" sz="2504">
                <a:solidFill>
                  <a:srgbClr val="153BBA"/>
                </a:solidFill>
                <a:latin typeface="Repo"/>
              </a:rPr>
              <a:t>signifie qu'il peut diviser les données en petits blocs et les traiter simultanément sur plusieurs noeuds du cluster, ce qui accélère considérablement le temps de traitement, de préparation des données et d’entrainement des models.</a:t>
            </a:r>
          </a:p>
          <a:p>
            <a:pPr marL="0" lvl="0" indent="0" algn="ctr">
              <a:lnSpc>
                <a:spcPts val="3506"/>
              </a:lnSpc>
              <a:spcBef>
                <a:spcPct val="0"/>
              </a:spcBef>
            </a:pPr>
            <a:endParaRPr lang="en-US" sz="2504">
              <a:solidFill>
                <a:srgbClr val="153BBA"/>
              </a:solidFill>
              <a:latin typeface="Repo"/>
            </a:endParaRPr>
          </a:p>
        </p:txBody>
      </p:sp>
      <p:sp>
        <p:nvSpPr>
          <p:cNvPr id="9" name="Freeform 9"/>
          <p:cNvSpPr/>
          <p:nvPr/>
        </p:nvSpPr>
        <p:spPr>
          <a:xfrm>
            <a:off x="1540467" y="1731316"/>
            <a:ext cx="316044" cy="316044"/>
          </a:xfrm>
          <a:custGeom>
            <a:avLst/>
            <a:gdLst/>
            <a:ahLst/>
            <a:cxnLst/>
            <a:rect l="l" t="t" r="r" b="b"/>
            <a:pathLst>
              <a:path w="316044" h="316044">
                <a:moveTo>
                  <a:pt x="0" y="0"/>
                </a:moveTo>
                <a:lnTo>
                  <a:pt x="316044" y="0"/>
                </a:lnTo>
                <a:lnTo>
                  <a:pt x="316044" y="316044"/>
                </a:lnTo>
                <a:lnTo>
                  <a:pt x="0" y="3160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5727768" y="2093646"/>
            <a:ext cx="5444416" cy="2221802"/>
          </a:xfrm>
          <a:custGeom>
            <a:avLst/>
            <a:gdLst/>
            <a:ahLst/>
            <a:cxnLst/>
            <a:rect l="l" t="t" r="r" b="b"/>
            <a:pathLst>
              <a:path w="5444416" h="2221802">
                <a:moveTo>
                  <a:pt x="0" y="0"/>
                </a:moveTo>
                <a:lnTo>
                  <a:pt x="5444416" y="0"/>
                </a:lnTo>
                <a:lnTo>
                  <a:pt x="5444416" y="2221802"/>
                </a:lnTo>
                <a:lnTo>
                  <a:pt x="0" y="2221802"/>
                </a:lnTo>
                <a:lnTo>
                  <a:pt x="0" y="0"/>
                </a:lnTo>
                <a:close/>
              </a:path>
            </a:pathLst>
          </a:custGeom>
          <a:blipFill>
            <a:blip r:embed="rId8"/>
            <a:stretch>
              <a:fillRect/>
            </a:stretch>
          </a:blipFill>
        </p:spPr>
      </p:sp>
      <p:sp>
        <p:nvSpPr>
          <p:cNvPr id="11" name="TextBox 11"/>
          <p:cNvSpPr txBox="1"/>
          <p:nvPr/>
        </p:nvSpPr>
        <p:spPr>
          <a:xfrm>
            <a:off x="2094416" y="1759683"/>
            <a:ext cx="5513449" cy="313250"/>
          </a:xfrm>
          <a:prstGeom prst="rect">
            <a:avLst/>
          </a:prstGeom>
        </p:spPr>
        <p:txBody>
          <a:bodyPr lIns="0" tIns="0" rIns="0" bIns="0" rtlCol="0" anchor="t">
            <a:spAutoFit/>
          </a:bodyPr>
          <a:lstStyle/>
          <a:p>
            <a:pPr>
              <a:lnSpc>
                <a:spcPts val="2366"/>
              </a:lnSpc>
            </a:pPr>
            <a:r>
              <a:rPr lang="en-US" sz="2464">
                <a:solidFill>
                  <a:srgbClr val="153BBA"/>
                </a:solidFill>
                <a:latin typeface="Repo Light"/>
              </a:rPr>
              <a:t>Prédicition des maladies coronariennes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A3D">
                <a:alpha val="100000"/>
              </a:srgbClr>
            </a:gs>
            <a:gs pos="100000">
              <a:srgbClr val="183FA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285568" y="2365652"/>
            <a:ext cx="7375779" cy="8229600"/>
          </a:xfrm>
          <a:custGeom>
            <a:avLst/>
            <a:gdLst/>
            <a:ahLst/>
            <a:cxnLst/>
            <a:rect l="l" t="t" r="r" b="b"/>
            <a:pathLst>
              <a:path w="7375779" h="8229600">
                <a:moveTo>
                  <a:pt x="0" y="0"/>
                </a:moveTo>
                <a:lnTo>
                  <a:pt x="7375779" y="0"/>
                </a:lnTo>
                <a:lnTo>
                  <a:pt x="7375779" y="8229600"/>
                </a:lnTo>
                <a:lnTo>
                  <a:pt x="0" y="8229600"/>
                </a:lnTo>
                <a:lnTo>
                  <a:pt x="0" y="0"/>
                </a:lnTo>
                <a:close/>
              </a:path>
            </a:pathLst>
          </a:custGeom>
          <a:blipFill>
            <a:blip r:embed="rId3"/>
            <a:stretch>
              <a:fillRect/>
            </a:stretch>
          </a:blipFill>
        </p:spPr>
      </p:sp>
      <p:sp>
        <p:nvSpPr>
          <p:cNvPr id="3" name="Freeform 3"/>
          <p:cNvSpPr/>
          <p:nvPr/>
        </p:nvSpPr>
        <p:spPr>
          <a:xfrm>
            <a:off x="-2448478" y="-1287796"/>
            <a:ext cx="7375779" cy="8229600"/>
          </a:xfrm>
          <a:custGeom>
            <a:avLst/>
            <a:gdLst/>
            <a:ahLst/>
            <a:cxnLst/>
            <a:rect l="l" t="t" r="r" b="b"/>
            <a:pathLst>
              <a:path w="7375779" h="8229600">
                <a:moveTo>
                  <a:pt x="0" y="0"/>
                </a:moveTo>
                <a:lnTo>
                  <a:pt x="7375779" y="0"/>
                </a:lnTo>
                <a:lnTo>
                  <a:pt x="7375779" y="8229600"/>
                </a:lnTo>
                <a:lnTo>
                  <a:pt x="0" y="8229600"/>
                </a:lnTo>
                <a:lnTo>
                  <a:pt x="0" y="0"/>
                </a:lnTo>
                <a:close/>
              </a:path>
            </a:pathLst>
          </a:custGeom>
          <a:blipFill>
            <a:blip r:embed="rId3"/>
            <a:stretch>
              <a:fillRect/>
            </a:stretch>
          </a:blipFill>
        </p:spPr>
      </p:sp>
      <p:sp>
        <p:nvSpPr>
          <p:cNvPr id="4" name="Freeform 4"/>
          <p:cNvSpPr/>
          <p:nvPr/>
        </p:nvSpPr>
        <p:spPr>
          <a:xfrm rot="1101632">
            <a:off x="5145521" y="229401"/>
            <a:ext cx="1725520" cy="1664408"/>
          </a:xfrm>
          <a:custGeom>
            <a:avLst/>
            <a:gdLst/>
            <a:ahLst/>
            <a:cxnLst/>
            <a:rect l="l" t="t" r="r" b="b"/>
            <a:pathLst>
              <a:path w="1725520" h="1664408">
                <a:moveTo>
                  <a:pt x="0" y="0"/>
                </a:moveTo>
                <a:lnTo>
                  <a:pt x="1725520" y="0"/>
                </a:lnTo>
                <a:lnTo>
                  <a:pt x="1725520" y="1664408"/>
                </a:lnTo>
                <a:lnTo>
                  <a:pt x="0" y="1664408"/>
                </a:lnTo>
                <a:lnTo>
                  <a:pt x="0" y="0"/>
                </a:lnTo>
                <a:close/>
              </a:path>
            </a:pathLst>
          </a:custGeom>
          <a:blipFill>
            <a:blip r:embed="rId4"/>
            <a:stretch>
              <a:fillRect/>
            </a:stretch>
          </a:blipFill>
        </p:spPr>
      </p:sp>
      <p:sp>
        <p:nvSpPr>
          <p:cNvPr id="5" name="Freeform 5"/>
          <p:cNvSpPr/>
          <p:nvPr/>
        </p:nvSpPr>
        <p:spPr>
          <a:xfrm rot="1101632">
            <a:off x="2055637" y="8028810"/>
            <a:ext cx="2549267" cy="2458981"/>
          </a:xfrm>
          <a:custGeom>
            <a:avLst/>
            <a:gdLst/>
            <a:ahLst/>
            <a:cxnLst/>
            <a:rect l="l" t="t" r="r" b="b"/>
            <a:pathLst>
              <a:path w="2549267" h="2458981">
                <a:moveTo>
                  <a:pt x="0" y="0"/>
                </a:moveTo>
                <a:lnTo>
                  <a:pt x="2549267" y="0"/>
                </a:lnTo>
                <a:lnTo>
                  <a:pt x="2549267" y="2458980"/>
                </a:lnTo>
                <a:lnTo>
                  <a:pt x="0" y="2458980"/>
                </a:lnTo>
                <a:lnTo>
                  <a:pt x="0" y="0"/>
                </a:lnTo>
                <a:close/>
              </a:path>
            </a:pathLst>
          </a:custGeom>
          <a:blipFill>
            <a:blip r:embed="rId4"/>
            <a:stretch>
              <a:fillRect/>
            </a:stretch>
          </a:blipFill>
        </p:spPr>
      </p:sp>
      <p:sp>
        <p:nvSpPr>
          <p:cNvPr id="6" name="Freeform 6"/>
          <p:cNvSpPr/>
          <p:nvPr/>
        </p:nvSpPr>
        <p:spPr>
          <a:xfrm rot="-1629061">
            <a:off x="-416086" y="7243640"/>
            <a:ext cx="1724775" cy="1664408"/>
          </a:xfrm>
          <a:custGeom>
            <a:avLst/>
            <a:gdLst/>
            <a:ahLst/>
            <a:cxnLst/>
            <a:rect l="l" t="t" r="r" b="b"/>
            <a:pathLst>
              <a:path w="1724775" h="1664408">
                <a:moveTo>
                  <a:pt x="0" y="0"/>
                </a:moveTo>
                <a:lnTo>
                  <a:pt x="1724776" y="0"/>
                </a:lnTo>
                <a:lnTo>
                  <a:pt x="1724776" y="1664409"/>
                </a:lnTo>
                <a:lnTo>
                  <a:pt x="0" y="1664409"/>
                </a:lnTo>
                <a:lnTo>
                  <a:pt x="0" y="0"/>
                </a:lnTo>
                <a:close/>
              </a:path>
            </a:pathLst>
          </a:custGeom>
          <a:blipFill>
            <a:blip r:embed="rId4"/>
            <a:stretch>
              <a:fillRect/>
            </a:stretch>
          </a:blipFill>
        </p:spPr>
      </p:sp>
      <p:sp>
        <p:nvSpPr>
          <p:cNvPr id="7" name="Freeform 7"/>
          <p:cNvSpPr/>
          <p:nvPr/>
        </p:nvSpPr>
        <p:spPr>
          <a:xfrm rot="-1629061">
            <a:off x="16278488" y="860759"/>
            <a:ext cx="1724775" cy="1664408"/>
          </a:xfrm>
          <a:custGeom>
            <a:avLst/>
            <a:gdLst/>
            <a:ahLst/>
            <a:cxnLst/>
            <a:rect l="l" t="t" r="r" b="b"/>
            <a:pathLst>
              <a:path w="1724775" h="1664408">
                <a:moveTo>
                  <a:pt x="0" y="0"/>
                </a:moveTo>
                <a:lnTo>
                  <a:pt x="1724775" y="0"/>
                </a:lnTo>
                <a:lnTo>
                  <a:pt x="1724775" y="1664408"/>
                </a:lnTo>
                <a:lnTo>
                  <a:pt x="0" y="1664408"/>
                </a:lnTo>
                <a:lnTo>
                  <a:pt x="0" y="0"/>
                </a:lnTo>
                <a:close/>
              </a:path>
            </a:pathLst>
          </a:custGeom>
          <a:blipFill>
            <a:blip r:embed="rId4"/>
            <a:stretch>
              <a:fillRect/>
            </a:stretch>
          </a:blipFill>
        </p:spPr>
      </p:sp>
      <p:sp>
        <p:nvSpPr>
          <p:cNvPr id="8" name="Freeform 8"/>
          <p:cNvSpPr/>
          <p:nvPr/>
        </p:nvSpPr>
        <p:spPr>
          <a:xfrm>
            <a:off x="3147934" y="1692963"/>
            <a:ext cx="11992131" cy="8594037"/>
          </a:xfrm>
          <a:custGeom>
            <a:avLst/>
            <a:gdLst/>
            <a:ahLst/>
            <a:cxnLst/>
            <a:rect l="l" t="t" r="r" b="b"/>
            <a:pathLst>
              <a:path w="11992131" h="8594037">
                <a:moveTo>
                  <a:pt x="0" y="0"/>
                </a:moveTo>
                <a:lnTo>
                  <a:pt x="11992132" y="0"/>
                </a:lnTo>
                <a:lnTo>
                  <a:pt x="11992132" y="8594037"/>
                </a:lnTo>
                <a:lnTo>
                  <a:pt x="0" y="8594037"/>
                </a:lnTo>
                <a:lnTo>
                  <a:pt x="0" y="0"/>
                </a:lnTo>
                <a:close/>
              </a:path>
            </a:pathLst>
          </a:custGeom>
          <a:blipFill>
            <a:blip r:embed="rId5"/>
            <a:stretch>
              <a:fillRect l="-2214" r="-2214"/>
            </a:stretch>
          </a:blipFill>
        </p:spPr>
      </p:sp>
      <p:sp>
        <p:nvSpPr>
          <p:cNvPr id="9" name="TextBox 9"/>
          <p:cNvSpPr txBox="1"/>
          <p:nvPr/>
        </p:nvSpPr>
        <p:spPr>
          <a:xfrm>
            <a:off x="5059856" y="3672431"/>
            <a:ext cx="8168288" cy="1223392"/>
          </a:xfrm>
          <a:prstGeom prst="rect">
            <a:avLst/>
          </a:prstGeom>
        </p:spPr>
        <p:txBody>
          <a:bodyPr lIns="0" tIns="0" rIns="0" bIns="0" rtlCol="0" anchor="t">
            <a:spAutoFit/>
          </a:bodyPr>
          <a:lstStyle/>
          <a:p>
            <a:pPr algn="ctr">
              <a:lnSpc>
                <a:spcPts val="8832"/>
              </a:lnSpc>
            </a:pPr>
            <a:r>
              <a:rPr lang="en-US" sz="9200">
                <a:solidFill>
                  <a:srgbClr val="153BBA"/>
                </a:solidFill>
                <a:latin typeface="Repo Ultra-Bold"/>
              </a:rPr>
              <a:t>Objectif</a:t>
            </a:r>
          </a:p>
        </p:txBody>
      </p:sp>
      <p:sp>
        <p:nvSpPr>
          <p:cNvPr id="10" name="TextBox 10"/>
          <p:cNvSpPr txBox="1"/>
          <p:nvPr/>
        </p:nvSpPr>
        <p:spPr>
          <a:xfrm>
            <a:off x="5132435" y="5412868"/>
            <a:ext cx="8095709" cy="2249007"/>
          </a:xfrm>
          <a:prstGeom prst="rect">
            <a:avLst/>
          </a:prstGeom>
        </p:spPr>
        <p:txBody>
          <a:bodyPr lIns="0" tIns="0" rIns="0" bIns="0" rtlCol="0" anchor="t">
            <a:spAutoFit/>
          </a:bodyPr>
          <a:lstStyle/>
          <a:p>
            <a:pPr marL="0" lvl="0" indent="0" algn="ctr">
              <a:lnSpc>
                <a:spcPts val="3532"/>
              </a:lnSpc>
              <a:spcBef>
                <a:spcPct val="0"/>
              </a:spcBef>
            </a:pPr>
            <a:r>
              <a:rPr lang="en-US" sz="2825">
                <a:solidFill>
                  <a:srgbClr val="153BBA"/>
                </a:solidFill>
                <a:latin typeface="Repo"/>
              </a:rPr>
              <a:t>Utiliser les capacités de traitement distribué de Spark pour construire plusieurs modèles de Machine Learning et sélectionner ensuite celui qui fournira les meilleures prédictions pour la maladie coronarienne.</a:t>
            </a:r>
          </a:p>
        </p:txBody>
      </p:sp>
      <p:sp>
        <p:nvSpPr>
          <p:cNvPr id="11" name="Freeform 11"/>
          <p:cNvSpPr/>
          <p:nvPr/>
        </p:nvSpPr>
        <p:spPr>
          <a:xfrm>
            <a:off x="4323040" y="2670587"/>
            <a:ext cx="316044" cy="316044"/>
          </a:xfrm>
          <a:custGeom>
            <a:avLst/>
            <a:gdLst/>
            <a:ahLst/>
            <a:cxnLst/>
            <a:rect l="l" t="t" r="r" b="b"/>
            <a:pathLst>
              <a:path w="316044" h="316044">
                <a:moveTo>
                  <a:pt x="0" y="0"/>
                </a:moveTo>
                <a:lnTo>
                  <a:pt x="316044" y="0"/>
                </a:lnTo>
                <a:lnTo>
                  <a:pt x="316044" y="316044"/>
                </a:lnTo>
                <a:lnTo>
                  <a:pt x="0" y="3160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4927301" y="2673381"/>
            <a:ext cx="5513449" cy="313250"/>
          </a:xfrm>
          <a:prstGeom prst="rect">
            <a:avLst/>
          </a:prstGeom>
        </p:spPr>
        <p:txBody>
          <a:bodyPr lIns="0" tIns="0" rIns="0" bIns="0" rtlCol="0" anchor="t">
            <a:spAutoFit/>
          </a:bodyPr>
          <a:lstStyle/>
          <a:p>
            <a:pPr>
              <a:lnSpc>
                <a:spcPts val="2366"/>
              </a:lnSpc>
            </a:pPr>
            <a:r>
              <a:rPr lang="en-US" sz="2464">
                <a:solidFill>
                  <a:srgbClr val="153BBA"/>
                </a:solidFill>
                <a:latin typeface="Repo Light"/>
              </a:rPr>
              <a:t>Prédicition des maladies coronariennes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A3D">
                <a:alpha val="100000"/>
              </a:srgbClr>
            </a:gs>
            <a:gs pos="100000">
              <a:srgbClr val="183FA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897482" y="1028700"/>
            <a:ext cx="10361818" cy="7952373"/>
          </a:xfrm>
          <a:custGeom>
            <a:avLst/>
            <a:gdLst/>
            <a:ahLst/>
            <a:cxnLst/>
            <a:rect l="l" t="t" r="r" b="b"/>
            <a:pathLst>
              <a:path w="10361818" h="7952373">
                <a:moveTo>
                  <a:pt x="0" y="0"/>
                </a:moveTo>
                <a:lnTo>
                  <a:pt x="10361818" y="0"/>
                </a:lnTo>
                <a:lnTo>
                  <a:pt x="10361818" y="7952373"/>
                </a:lnTo>
                <a:lnTo>
                  <a:pt x="0" y="7952373"/>
                </a:lnTo>
                <a:lnTo>
                  <a:pt x="0" y="0"/>
                </a:lnTo>
                <a:close/>
              </a:path>
            </a:pathLst>
          </a:custGeom>
          <a:blipFill>
            <a:blip r:embed="rId3"/>
            <a:stretch>
              <a:fillRect b="-5704"/>
            </a:stretch>
          </a:blipFill>
        </p:spPr>
      </p:sp>
      <p:sp>
        <p:nvSpPr>
          <p:cNvPr id="3" name="Freeform 3"/>
          <p:cNvSpPr/>
          <p:nvPr/>
        </p:nvSpPr>
        <p:spPr>
          <a:xfrm>
            <a:off x="791942" y="1521247"/>
            <a:ext cx="7195459" cy="7737053"/>
          </a:xfrm>
          <a:custGeom>
            <a:avLst/>
            <a:gdLst/>
            <a:ahLst/>
            <a:cxnLst/>
            <a:rect l="l" t="t" r="r" b="b"/>
            <a:pathLst>
              <a:path w="7195459" h="7737053">
                <a:moveTo>
                  <a:pt x="0" y="0"/>
                </a:moveTo>
                <a:lnTo>
                  <a:pt x="7195459" y="0"/>
                </a:lnTo>
                <a:lnTo>
                  <a:pt x="7195459" y="7737053"/>
                </a:lnTo>
                <a:lnTo>
                  <a:pt x="0" y="7737053"/>
                </a:lnTo>
                <a:lnTo>
                  <a:pt x="0" y="0"/>
                </a:lnTo>
                <a:close/>
              </a:path>
            </a:pathLst>
          </a:custGeom>
          <a:blipFill>
            <a:blip r:embed="rId4"/>
            <a:stretch>
              <a:fillRect/>
            </a:stretch>
          </a:blipFill>
        </p:spPr>
      </p:sp>
      <p:sp>
        <p:nvSpPr>
          <p:cNvPr id="4" name="Freeform 4"/>
          <p:cNvSpPr/>
          <p:nvPr/>
        </p:nvSpPr>
        <p:spPr>
          <a:xfrm rot="-661462">
            <a:off x="-947625" y="5318886"/>
            <a:ext cx="3952651" cy="4998083"/>
          </a:xfrm>
          <a:custGeom>
            <a:avLst/>
            <a:gdLst/>
            <a:ahLst/>
            <a:cxnLst/>
            <a:rect l="l" t="t" r="r" b="b"/>
            <a:pathLst>
              <a:path w="3952651" h="4998083">
                <a:moveTo>
                  <a:pt x="0" y="0"/>
                </a:moveTo>
                <a:lnTo>
                  <a:pt x="3952650" y="0"/>
                </a:lnTo>
                <a:lnTo>
                  <a:pt x="3952650" y="4998084"/>
                </a:lnTo>
                <a:lnTo>
                  <a:pt x="0" y="4998084"/>
                </a:lnTo>
                <a:lnTo>
                  <a:pt x="0" y="0"/>
                </a:lnTo>
                <a:close/>
              </a:path>
            </a:pathLst>
          </a:custGeom>
          <a:blipFill>
            <a:blip r:embed="rId5"/>
            <a:stretch>
              <a:fillRect/>
            </a:stretch>
          </a:blipFill>
        </p:spPr>
      </p:sp>
      <p:sp>
        <p:nvSpPr>
          <p:cNvPr id="5" name="Freeform 5"/>
          <p:cNvSpPr/>
          <p:nvPr/>
        </p:nvSpPr>
        <p:spPr>
          <a:xfrm rot="887494">
            <a:off x="3181722" y="8518930"/>
            <a:ext cx="1269251" cy="1478739"/>
          </a:xfrm>
          <a:custGeom>
            <a:avLst/>
            <a:gdLst/>
            <a:ahLst/>
            <a:cxnLst/>
            <a:rect l="l" t="t" r="r" b="b"/>
            <a:pathLst>
              <a:path w="1269251" h="1478739">
                <a:moveTo>
                  <a:pt x="0" y="0"/>
                </a:moveTo>
                <a:lnTo>
                  <a:pt x="1269251" y="0"/>
                </a:lnTo>
                <a:lnTo>
                  <a:pt x="1269251" y="1478740"/>
                </a:lnTo>
                <a:lnTo>
                  <a:pt x="0" y="1478740"/>
                </a:lnTo>
                <a:lnTo>
                  <a:pt x="0" y="0"/>
                </a:lnTo>
                <a:close/>
              </a:path>
            </a:pathLst>
          </a:custGeom>
          <a:blipFill>
            <a:blip r:embed="rId6"/>
            <a:stretch>
              <a:fillRect/>
            </a:stretch>
          </a:blipFill>
        </p:spPr>
      </p:sp>
      <p:sp>
        <p:nvSpPr>
          <p:cNvPr id="6" name="Freeform 6"/>
          <p:cNvSpPr/>
          <p:nvPr/>
        </p:nvSpPr>
        <p:spPr>
          <a:xfrm rot="887494" flipH="1">
            <a:off x="4786439" y="289330"/>
            <a:ext cx="1269251" cy="1478739"/>
          </a:xfrm>
          <a:custGeom>
            <a:avLst/>
            <a:gdLst/>
            <a:ahLst/>
            <a:cxnLst/>
            <a:rect l="l" t="t" r="r" b="b"/>
            <a:pathLst>
              <a:path w="1269251" h="1478739">
                <a:moveTo>
                  <a:pt x="1269251" y="0"/>
                </a:moveTo>
                <a:lnTo>
                  <a:pt x="0" y="0"/>
                </a:lnTo>
                <a:lnTo>
                  <a:pt x="0" y="1478740"/>
                </a:lnTo>
                <a:lnTo>
                  <a:pt x="1269251" y="1478740"/>
                </a:lnTo>
                <a:lnTo>
                  <a:pt x="1269251" y="0"/>
                </a:lnTo>
                <a:close/>
              </a:path>
            </a:pathLst>
          </a:custGeom>
          <a:blipFill>
            <a:blip r:embed="rId6"/>
            <a:stretch>
              <a:fillRect/>
            </a:stretch>
          </a:blipFill>
        </p:spPr>
      </p:sp>
      <p:sp>
        <p:nvSpPr>
          <p:cNvPr id="7" name="TextBox 7"/>
          <p:cNvSpPr txBox="1"/>
          <p:nvPr/>
        </p:nvSpPr>
        <p:spPr>
          <a:xfrm>
            <a:off x="8164165" y="3642451"/>
            <a:ext cx="7828452" cy="3249749"/>
          </a:xfrm>
          <a:prstGeom prst="rect">
            <a:avLst/>
          </a:prstGeom>
        </p:spPr>
        <p:txBody>
          <a:bodyPr lIns="0" tIns="0" rIns="0" bIns="0" rtlCol="0" anchor="t">
            <a:spAutoFit/>
          </a:bodyPr>
          <a:lstStyle/>
          <a:p>
            <a:pPr algn="ctr">
              <a:lnSpc>
                <a:spcPts val="12121"/>
              </a:lnSpc>
            </a:pPr>
            <a:r>
              <a:rPr lang="en-US" sz="12626">
                <a:solidFill>
                  <a:srgbClr val="153BBA"/>
                </a:solidFill>
                <a:latin typeface="Repo Ultra-Bold"/>
              </a:rPr>
              <a:t>Etapes Suivies</a:t>
            </a:r>
          </a:p>
        </p:txBody>
      </p:sp>
      <p:sp>
        <p:nvSpPr>
          <p:cNvPr id="8" name="Freeform 8"/>
          <p:cNvSpPr/>
          <p:nvPr/>
        </p:nvSpPr>
        <p:spPr>
          <a:xfrm>
            <a:off x="8183101" y="1934373"/>
            <a:ext cx="316044" cy="316044"/>
          </a:xfrm>
          <a:custGeom>
            <a:avLst/>
            <a:gdLst/>
            <a:ahLst/>
            <a:cxnLst/>
            <a:rect l="l" t="t" r="r" b="b"/>
            <a:pathLst>
              <a:path w="316044" h="316044">
                <a:moveTo>
                  <a:pt x="0" y="0"/>
                </a:moveTo>
                <a:lnTo>
                  <a:pt x="316044" y="0"/>
                </a:lnTo>
                <a:lnTo>
                  <a:pt x="316044" y="316044"/>
                </a:lnTo>
                <a:lnTo>
                  <a:pt x="0" y="316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4323040" y="2670587"/>
            <a:ext cx="316044" cy="316044"/>
          </a:xfrm>
          <a:custGeom>
            <a:avLst/>
            <a:gdLst/>
            <a:ahLst/>
            <a:cxnLst/>
            <a:rect l="l" t="t" r="r" b="b"/>
            <a:pathLst>
              <a:path w="316044" h="316044">
                <a:moveTo>
                  <a:pt x="0" y="0"/>
                </a:moveTo>
                <a:lnTo>
                  <a:pt x="316044" y="0"/>
                </a:lnTo>
                <a:lnTo>
                  <a:pt x="316044" y="316044"/>
                </a:lnTo>
                <a:lnTo>
                  <a:pt x="0" y="316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8699170" y="1937167"/>
            <a:ext cx="5513449" cy="313250"/>
          </a:xfrm>
          <a:prstGeom prst="rect">
            <a:avLst/>
          </a:prstGeom>
        </p:spPr>
        <p:txBody>
          <a:bodyPr lIns="0" tIns="0" rIns="0" bIns="0" rtlCol="0" anchor="t">
            <a:spAutoFit/>
          </a:bodyPr>
          <a:lstStyle/>
          <a:p>
            <a:pPr>
              <a:lnSpc>
                <a:spcPts val="2366"/>
              </a:lnSpc>
            </a:pPr>
            <a:r>
              <a:rPr lang="en-US" sz="2464" dirty="0" err="1">
                <a:solidFill>
                  <a:srgbClr val="153BBA"/>
                </a:solidFill>
                <a:latin typeface="Repo Light"/>
              </a:rPr>
              <a:t>Prédicition</a:t>
            </a:r>
            <a:r>
              <a:rPr lang="en-US" sz="2464" dirty="0">
                <a:solidFill>
                  <a:srgbClr val="153BBA"/>
                </a:solidFill>
                <a:latin typeface="Repo Light"/>
              </a:rPr>
              <a:t> des maladies </a:t>
            </a:r>
            <a:r>
              <a:rPr lang="en-US" sz="2464" dirty="0" err="1">
                <a:solidFill>
                  <a:srgbClr val="153BBA"/>
                </a:solidFill>
                <a:latin typeface="Repo Light"/>
              </a:rPr>
              <a:t>coronariennes</a:t>
            </a:r>
            <a:endParaRPr lang="en-US" sz="2464" dirty="0">
              <a:solidFill>
                <a:srgbClr val="153BBA"/>
              </a:solidFill>
              <a:latin typeface="Repo 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A3D">
                <a:alpha val="100000"/>
              </a:srgbClr>
            </a:gs>
            <a:gs pos="100000">
              <a:srgbClr val="183FA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520815" y="1028700"/>
            <a:ext cx="5246370" cy="8229600"/>
          </a:xfrm>
          <a:custGeom>
            <a:avLst/>
            <a:gdLst/>
            <a:ahLst/>
            <a:cxnLst/>
            <a:rect l="l" t="t" r="r" b="b"/>
            <a:pathLst>
              <a:path w="5246370" h="8229600">
                <a:moveTo>
                  <a:pt x="0" y="0"/>
                </a:moveTo>
                <a:lnTo>
                  <a:pt x="5246370" y="0"/>
                </a:lnTo>
                <a:lnTo>
                  <a:pt x="5246370" y="8229600"/>
                </a:lnTo>
                <a:lnTo>
                  <a:pt x="0" y="8229600"/>
                </a:lnTo>
                <a:lnTo>
                  <a:pt x="0" y="0"/>
                </a:lnTo>
                <a:close/>
              </a:path>
            </a:pathLst>
          </a:custGeom>
          <a:blipFill>
            <a:blip r:embed="rId3"/>
            <a:stretch>
              <a:fillRect/>
            </a:stretch>
          </a:blipFill>
        </p:spPr>
      </p:sp>
      <p:sp>
        <p:nvSpPr>
          <p:cNvPr id="3" name="Freeform 3"/>
          <p:cNvSpPr/>
          <p:nvPr/>
        </p:nvSpPr>
        <p:spPr>
          <a:xfrm>
            <a:off x="12077316" y="1028700"/>
            <a:ext cx="5246370" cy="8229600"/>
          </a:xfrm>
          <a:custGeom>
            <a:avLst/>
            <a:gdLst/>
            <a:ahLst/>
            <a:cxnLst/>
            <a:rect l="l" t="t" r="r" b="b"/>
            <a:pathLst>
              <a:path w="5246370" h="8229600">
                <a:moveTo>
                  <a:pt x="0" y="0"/>
                </a:moveTo>
                <a:lnTo>
                  <a:pt x="5246370" y="0"/>
                </a:lnTo>
                <a:lnTo>
                  <a:pt x="5246370" y="8229600"/>
                </a:lnTo>
                <a:lnTo>
                  <a:pt x="0" y="8229600"/>
                </a:lnTo>
                <a:lnTo>
                  <a:pt x="0" y="0"/>
                </a:lnTo>
                <a:close/>
              </a:path>
            </a:pathLst>
          </a:custGeom>
          <a:blipFill>
            <a:blip r:embed="rId3"/>
            <a:stretch>
              <a:fillRect/>
            </a:stretch>
          </a:blipFill>
        </p:spPr>
      </p:sp>
      <p:sp>
        <p:nvSpPr>
          <p:cNvPr id="4" name="Freeform 4"/>
          <p:cNvSpPr/>
          <p:nvPr/>
        </p:nvSpPr>
        <p:spPr>
          <a:xfrm>
            <a:off x="964314" y="1028700"/>
            <a:ext cx="5246370" cy="8229600"/>
          </a:xfrm>
          <a:custGeom>
            <a:avLst/>
            <a:gdLst/>
            <a:ahLst/>
            <a:cxnLst/>
            <a:rect l="l" t="t" r="r" b="b"/>
            <a:pathLst>
              <a:path w="5246370" h="8229600">
                <a:moveTo>
                  <a:pt x="0" y="0"/>
                </a:moveTo>
                <a:lnTo>
                  <a:pt x="5246370" y="0"/>
                </a:lnTo>
                <a:lnTo>
                  <a:pt x="5246370" y="8229600"/>
                </a:lnTo>
                <a:lnTo>
                  <a:pt x="0" y="8229600"/>
                </a:lnTo>
                <a:lnTo>
                  <a:pt x="0" y="0"/>
                </a:lnTo>
                <a:close/>
              </a:path>
            </a:pathLst>
          </a:custGeom>
          <a:blipFill>
            <a:blip r:embed="rId3"/>
            <a:stretch>
              <a:fillRect/>
            </a:stretch>
          </a:blipFill>
        </p:spPr>
      </p:sp>
      <p:sp>
        <p:nvSpPr>
          <p:cNvPr id="5" name="Freeform 5"/>
          <p:cNvSpPr/>
          <p:nvPr/>
        </p:nvSpPr>
        <p:spPr>
          <a:xfrm rot="-831199" flipH="1">
            <a:off x="247161" y="7690915"/>
            <a:ext cx="1806222" cy="2283948"/>
          </a:xfrm>
          <a:custGeom>
            <a:avLst/>
            <a:gdLst/>
            <a:ahLst/>
            <a:cxnLst/>
            <a:rect l="l" t="t" r="r" b="b"/>
            <a:pathLst>
              <a:path w="1806222" h="2283948">
                <a:moveTo>
                  <a:pt x="1806223" y="0"/>
                </a:moveTo>
                <a:lnTo>
                  <a:pt x="0" y="0"/>
                </a:lnTo>
                <a:lnTo>
                  <a:pt x="0" y="2283949"/>
                </a:lnTo>
                <a:lnTo>
                  <a:pt x="1806223" y="2283949"/>
                </a:lnTo>
                <a:lnTo>
                  <a:pt x="1806223" y="0"/>
                </a:lnTo>
                <a:close/>
              </a:path>
            </a:pathLst>
          </a:custGeom>
          <a:blipFill>
            <a:blip r:embed="rId4"/>
            <a:stretch>
              <a:fillRect/>
            </a:stretch>
          </a:blipFill>
        </p:spPr>
      </p:sp>
      <p:sp>
        <p:nvSpPr>
          <p:cNvPr id="6" name="Freeform 6"/>
          <p:cNvSpPr/>
          <p:nvPr/>
        </p:nvSpPr>
        <p:spPr>
          <a:xfrm rot="-673102" flipH="1">
            <a:off x="16624674" y="109339"/>
            <a:ext cx="1269251" cy="1478739"/>
          </a:xfrm>
          <a:custGeom>
            <a:avLst/>
            <a:gdLst/>
            <a:ahLst/>
            <a:cxnLst/>
            <a:rect l="l" t="t" r="r" b="b"/>
            <a:pathLst>
              <a:path w="1269251" h="1478739">
                <a:moveTo>
                  <a:pt x="1269252" y="0"/>
                </a:moveTo>
                <a:lnTo>
                  <a:pt x="0" y="0"/>
                </a:lnTo>
                <a:lnTo>
                  <a:pt x="0" y="1478739"/>
                </a:lnTo>
                <a:lnTo>
                  <a:pt x="1269252" y="1478739"/>
                </a:lnTo>
                <a:lnTo>
                  <a:pt x="1269252" y="0"/>
                </a:lnTo>
                <a:close/>
              </a:path>
            </a:pathLst>
          </a:custGeom>
          <a:blipFill>
            <a:blip r:embed="rId5"/>
            <a:stretch>
              <a:fillRect/>
            </a:stretch>
          </a:blipFill>
        </p:spPr>
      </p:sp>
      <p:sp>
        <p:nvSpPr>
          <p:cNvPr id="7" name="TextBox 7"/>
          <p:cNvSpPr txBox="1"/>
          <p:nvPr/>
        </p:nvSpPr>
        <p:spPr>
          <a:xfrm>
            <a:off x="1283602" y="2558227"/>
            <a:ext cx="4325166" cy="1412443"/>
          </a:xfrm>
          <a:prstGeom prst="rect">
            <a:avLst/>
          </a:prstGeom>
        </p:spPr>
        <p:txBody>
          <a:bodyPr lIns="0" tIns="0" rIns="0" bIns="0" rtlCol="0" anchor="t">
            <a:spAutoFit/>
          </a:bodyPr>
          <a:lstStyle/>
          <a:p>
            <a:pPr algn="ctr">
              <a:lnSpc>
                <a:spcPts val="5623"/>
              </a:lnSpc>
              <a:spcBef>
                <a:spcPct val="0"/>
              </a:spcBef>
            </a:pPr>
            <a:r>
              <a:rPr lang="en-US" sz="4017">
                <a:solidFill>
                  <a:srgbClr val="153BBA"/>
                </a:solidFill>
                <a:latin typeface="Repo Ultra-Bold"/>
              </a:rPr>
              <a:t>Data Exploratory Analysis</a:t>
            </a:r>
          </a:p>
        </p:txBody>
      </p:sp>
      <p:sp>
        <p:nvSpPr>
          <p:cNvPr id="8" name="TextBox 8"/>
          <p:cNvSpPr txBox="1"/>
          <p:nvPr/>
        </p:nvSpPr>
        <p:spPr>
          <a:xfrm>
            <a:off x="6847145" y="2558227"/>
            <a:ext cx="4316704" cy="1431493"/>
          </a:xfrm>
          <a:prstGeom prst="rect">
            <a:avLst/>
          </a:prstGeom>
        </p:spPr>
        <p:txBody>
          <a:bodyPr lIns="0" tIns="0" rIns="0" bIns="0" rtlCol="0" anchor="t">
            <a:spAutoFit/>
          </a:bodyPr>
          <a:lstStyle/>
          <a:p>
            <a:pPr algn="ctr">
              <a:lnSpc>
                <a:spcPts val="5623"/>
              </a:lnSpc>
              <a:spcBef>
                <a:spcPct val="0"/>
              </a:spcBef>
            </a:pPr>
            <a:r>
              <a:rPr lang="en-US" sz="4017">
                <a:solidFill>
                  <a:srgbClr val="153BBA"/>
                </a:solidFill>
                <a:latin typeface="Repo Heavy"/>
              </a:rPr>
              <a:t>Data  Preparation</a:t>
            </a:r>
          </a:p>
        </p:txBody>
      </p:sp>
      <p:sp>
        <p:nvSpPr>
          <p:cNvPr id="9" name="TextBox 9"/>
          <p:cNvSpPr txBox="1"/>
          <p:nvPr/>
        </p:nvSpPr>
        <p:spPr>
          <a:xfrm>
            <a:off x="12452849" y="2558227"/>
            <a:ext cx="4130005" cy="1431493"/>
          </a:xfrm>
          <a:prstGeom prst="rect">
            <a:avLst/>
          </a:prstGeom>
        </p:spPr>
        <p:txBody>
          <a:bodyPr lIns="0" tIns="0" rIns="0" bIns="0" rtlCol="0" anchor="t">
            <a:spAutoFit/>
          </a:bodyPr>
          <a:lstStyle/>
          <a:p>
            <a:pPr algn="ctr">
              <a:lnSpc>
                <a:spcPts val="5623"/>
              </a:lnSpc>
              <a:spcBef>
                <a:spcPct val="0"/>
              </a:spcBef>
            </a:pPr>
            <a:r>
              <a:rPr lang="en-US" sz="4017">
                <a:solidFill>
                  <a:srgbClr val="153BBA"/>
                </a:solidFill>
                <a:latin typeface="Repo Heavy"/>
              </a:rPr>
              <a:t>Models Training &amp; Evaluation</a:t>
            </a:r>
          </a:p>
        </p:txBody>
      </p:sp>
      <p:sp>
        <p:nvSpPr>
          <p:cNvPr id="10" name="TextBox 10"/>
          <p:cNvSpPr txBox="1"/>
          <p:nvPr/>
        </p:nvSpPr>
        <p:spPr>
          <a:xfrm>
            <a:off x="1892339" y="4540596"/>
            <a:ext cx="2936243" cy="3854227"/>
          </a:xfrm>
          <a:prstGeom prst="rect">
            <a:avLst/>
          </a:prstGeom>
        </p:spPr>
        <p:txBody>
          <a:bodyPr lIns="0" tIns="0" rIns="0" bIns="0" rtlCol="0" anchor="t">
            <a:spAutoFit/>
          </a:bodyPr>
          <a:lstStyle/>
          <a:p>
            <a:pPr marL="0" lvl="0" indent="0" algn="ctr">
              <a:lnSpc>
                <a:spcPts val="4387"/>
              </a:lnSpc>
              <a:spcBef>
                <a:spcPct val="0"/>
              </a:spcBef>
            </a:pPr>
            <a:r>
              <a:rPr lang="en-US" sz="3133">
                <a:solidFill>
                  <a:srgbClr val="153BBA"/>
                </a:solidFill>
                <a:latin typeface="Repo"/>
              </a:rPr>
              <a:t>comprendre les différentes caractéristiques ainsi que leur distribution dans le jeu de données</a:t>
            </a:r>
          </a:p>
        </p:txBody>
      </p:sp>
      <p:sp>
        <p:nvSpPr>
          <p:cNvPr id="11" name="TextBox 11"/>
          <p:cNvSpPr txBox="1"/>
          <p:nvPr/>
        </p:nvSpPr>
        <p:spPr>
          <a:xfrm>
            <a:off x="7311877" y="4574683"/>
            <a:ext cx="3298947" cy="2749327"/>
          </a:xfrm>
          <a:prstGeom prst="rect">
            <a:avLst/>
          </a:prstGeom>
        </p:spPr>
        <p:txBody>
          <a:bodyPr lIns="0" tIns="0" rIns="0" bIns="0" rtlCol="0" anchor="t">
            <a:spAutoFit/>
          </a:bodyPr>
          <a:lstStyle/>
          <a:p>
            <a:pPr marL="0" lvl="0" indent="0" algn="ctr">
              <a:lnSpc>
                <a:spcPts val="4387"/>
              </a:lnSpc>
              <a:spcBef>
                <a:spcPct val="0"/>
              </a:spcBef>
            </a:pPr>
            <a:r>
              <a:rPr lang="en-US" sz="3133">
                <a:solidFill>
                  <a:srgbClr val="153BBA"/>
                </a:solidFill>
                <a:latin typeface="Repo"/>
              </a:rPr>
              <a:t>traité les valeurs manquantes et aberrantes, ainsi que toute forte corrélation</a:t>
            </a:r>
          </a:p>
        </p:txBody>
      </p:sp>
      <p:sp>
        <p:nvSpPr>
          <p:cNvPr id="12" name="TextBox 12"/>
          <p:cNvSpPr txBox="1"/>
          <p:nvPr/>
        </p:nvSpPr>
        <p:spPr>
          <a:xfrm>
            <a:off x="13051028" y="4426212"/>
            <a:ext cx="3298947" cy="4406677"/>
          </a:xfrm>
          <a:prstGeom prst="rect">
            <a:avLst/>
          </a:prstGeom>
        </p:spPr>
        <p:txBody>
          <a:bodyPr lIns="0" tIns="0" rIns="0" bIns="0" rtlCol="0" anchor="t">
            <a:spAutoFit/>
          </a:bodyPr>
          <a:lstStyle/>
          <a:p>
            <a:pPr marL="0" lvl="0" indent="0" algn="ctr">
              <a:lnSpc>
                <a:spcPts val="4387"/>
              </a:lnSpc>
              <a:spcBef>
                <a:spcPct val="0"/>
              </a:spcBef>
            </a:pPr>
            <a:r>
              <a:rPr lang="en-US" sz="3133">
                <a:solidFill>
                  <a:srgbClr val="153BBA"/>
                </a:solidFill>
                <a:latin typeface="Repo"/>
              </a:rPr>
              <a:t>les arbres de décision, les forêts aléatoires, la régression logistique et les machines à vecteurs de support (SVM)</a:t>
            </a:r>
          </a:p>
        </p:txBody>
      </p:sp>
      <p:sp>
        <p:nvSpPr>
          <p:cNvPr id="13" name="Freeform 13"/>
          <p:cNvSpPr/>
          <p:nvPr/>
        </p:nvSpPr>
        <p:spPr>
          <a:xfrm>
            <a:off x="1466552" y="1961132"/>
            <a:ext cx="316044" cy="316044"/>
          </a:xfrm>
          <a:custGeom>
            <a:avLst/>
            <a:gdLst/>
            <a:ahLst/>
            <a:cxnLst/>
            <a:rect l="l" t="t" r="r" b="b"/>
            <a:pathLst>
              <a:path w="316044" h="316044">
                <a:moveTo>
                  <a:pt x="0" y="0"/>
                </a:moveTo>
                <a:lnTo>
                  <a:pt x="316044" y="0"/>
                </a:lnTo>
                <a:lnTo>
                  <a:pt x="316044" y="316044"/>
                </a:lnTo>
                <a:lnTo>
                  <a:pt x="0" y="3160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2070813" y="1963926"/>
            <a:ext cx="1648788" cy="313250"/>
          </a:xfrm>
          <a:prstGeom prst="rect">
            <a:avLst/>
          </a:prstGeom>
        </p:spPr>
        <p:txBody>
          <a:bodyPr lIns="0" tIns="0" rIns="0" bIns="0" rtlCol="0" anchor="t">
            <a:spAutoFit/>
          </a:bodyPr>
          <a:lstStyle/>
          <a:p>
            <a:pPr>
              <a:lnSpc>
                <a:spcPts val="2366"/>
              </a:lnSpc>
            </a:pPr>
            <a:r>
              <a:rPr lang="en-US" sz="2464">
                <a:solidFill>
                  <a:srgbClr val="153BBA"/>
                </a:solidFill>
                <a:latin typeface="Repo Light"/>
              </a:rPr>
              <a:t>1ére étape</a:t>
            </a:r>
          </a:p>
        </p:txBody>
      </p:sp>
      <p:sp>
        <p:nvSpPr>
          <p:cNvPr id="15" name="Freeform 15"/>
          <p:cNvSpPr/>
          <p:nvPr/>
        </p:nvSpPr>
        <p:spPr>
          <a:xfrm>
            <a:off x="7051880" y="1961132"/>
            <a:ext cx="316044" cy="316044"/>
          </a:xfrm>
          <a:custGeom>
            <a:avLst/>
            <a:gdLst/>
            <a:ahLst/>
            <a:cxnLst/>
            <a:rect l="l" t="t" r="r" b="b"/>
            <a:pathLst>
              <a:path w="316044" h="316044">
                <a:moveTo>
                  <a:pt x="0" y="0"/>
                </a:moveTo>
                <a:lnTo>
                  <a:pt x="316044" y="0"/>
                </a:lnTo>
                <a:lnTo>
                  <a:pt x="316044" y="316044"/>
                </a:lnTo>
                <a:lnTo>
                  <a:pt x="0" y="3160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2605385" y="1961132"/>
            <a:ext cx="316044" cy="316044"/>
          </a:xfrm>
          <a:custGeom>
            <a:avLst/>
            <a:gdLst/>
            <a:ahLst/>
            <a:cxnLst/>
            <a:rect l="l" t="t" r="r" b="b"/>
            <a:pathLst>
              <a:path w="316044" h="316044">
                <a:moveTo>
                  <a:pt x="0" y="0"/>
                </a:moveTo>
                <a:lnTo>
                  <a:pt x="316044" y="0"/>
                </a:lnTo>
                <a:lnTo>
                  <a:pt x="316044" y="316044"/>
                </a:lnTo>
                <a:lnTo>
                  <a:pt x="0" y="3160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7656141" y="1963926"/>
            <a:ext cx="1816817" cy="313250"/>
          </a:xfrm>
          <a:prstGeom prst="rect">
            <a:avLst/>
          </a:prstGeom>
        </p:spPr>
        <p:txBody>
          <a:bodyPr lIns="0" tIns="0" rIns="0" bIns="0" rtlCol="0" anchor="t">
            <a:spAutoFit/>
          </a:bodyPr>
          <a:lstStyle/>
          <a:p>
            <a:pPr>
              <a:lnSpc>
                <a:spcPts val="2366"/>
              </a:lnSpc>
            </a:pPr>
            <a:r>
              <a:rPr lang="en-US" sz="2464">
                <a:solidFill>
                  <a:srgbClr val="153BBA"/>
                </a:solidFill>
                <a:latin typeface="Repo Light"/>
              </a:rPr>
              <a:t>2éme étape</a:t>
            </a:r>
          </a:p>
        </p:txBody>
      </p:sp>
      <p:sp>
        <p:nvSpPr>
          <p:cNvPr id="18" name="TextBox 18"/>
          <p:cNvSpPr txBox="1"/>
          <p:nvPr/>
        </p:nvSpPr>
        <p:spPr>
          <a:xfrm>
            <a:off x="13209646" y="1963926"/>
            <a:ext cx="1760807" cy="313250"/>
          </a:xfrm>
          <a:prstGeom prst="rect">
            <a:avLst/>
          </a:prstGeom>
        </p:spPr>
        <p:txBody>
          <a:bodyPr lIns="0" tIns="0" rIns="0" bIns="0" rtlCol="0" anchor="t">
            <a:spAutoFit/>
          </a:bodyPr>
          <a:lstStyle/>
          <a:p>
            <a:pPr>
              <a:lnSpc>
                <a:spcPts val="2366"/>
              </a:lnSpc>
            </a:pPr>
            <a:r>
              <a:rPr lang="en-US" sz="2464">
                <a:solidFill>
                  <a:srgbClr val="153BBA"/>
                </a:solidFill>
                <a:latin typeface="Repo Light"/>
              </a:rPr>
              <a:t>3éme étape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A3D">
                <a:alpha val="100000"/>
              </a:srgbClr>
            </a:gs>
            <a:gs pos="100000">
              <a:srgbClr val="183FA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626902" y="994339"/>
            <a:ext cx="10384353" cy="8229600"/>
          </a:xfrm>
          <a:custGeom>
            <a:avLst/>
            <a:gdLst/>
            <a:ahLst/>
            <a:cxnLst/>
            <a:rect l="l" t="t" r="r" b="b"/>
            <a:pathLst>
              <a:path w="10384353" h="8229600">
                <a:moveTo>
                  <a:pt x="0" y="0"/>
                </a:moveTo>
                <a:lnTo>
                  <a:pt x="10384353" y="0"/>
                </a:lnTo>
                <a:lnTo>
                  <a:pt x="10384353" y="8229600"/>
                </a:lnTo>
                <a:lnTo>
                  <a:pt x="0" y="8229600"/>
                </a:lnTo>
                <a:lnTo>
                  <a:pt x="0" y="0"/>
                </a:lnTo>
                <a:close/>
              </a:path>
            </a:pathLst>
          </a:custGeom>
          <a:blipFill>
            <a:blip r:embed="rId2"/>
            <a:stretch>
              <a:fillRect/>
            </a:stretch>
          </a:blipFill>
        </p:spPr>
      </p:sp>
      <p:sp>
        <p:nvSpPr>
          <p:cNvPr id="3" name="Freeform 3"/>
          <p:cNvSpPr/>
          <p:nvPr/>
        </p:nvSpPr>
        <p:spPr>
          <a:xfrm>
            <a:off x="11296993" y="4000500"/>
            <a:ext cx="6082626" cy="5983783"/>
          </a:xfrm>
          <a:custGeom>
            <a:avLst/>
            <a:gdLst/>
            <a:ahLst/>
            <a:cxnLst/>
            <a:rect l="l" t="t" r="r" b="b"/>
            <a:pathLst>
              <a:path w="6082626" h="5983783">
                <a:moveTo>
                  <a:pt x="0" y="0"/>
                </a:moveTo>
                <a:lnTo>
                  <a:pt x="6082626" y="0"/>
                </a:lnTo>
                <a:lnTo>
                  <a:pt x="6082626" y="5983783"/>
                </a:lnTo>
                <a:lnTo>
                  <a:pt x="0" y="5983783"/>
                </a:lnTo>
                <a:lnTo>
                  <a:pt x="0" y="0"/>
                </a:lnTo>
                <a:close/>
              </a:path>
            </a:pathLst>
          </a:custGeom>
          <a:blipFill>
            <a:blip r:embed="rId3"/>
            <a:stretch>
              <a:fillRect/>
            </a:stretch>
          </a:blipFill>
        </p:spPr>
      </p:sp>
      <p:sp>
        <p:nvSpPr>
          <p:cNvPr id="4" name="Freeform 4"/>
          <p:cNvSpPr/>
          <p:nvPr/>
        </p:nvSpPr>
        <p:spPr>
          <a:xfrm rot="611751">
            <a:off x="16257119" y="2526703"/>
            <a:ext cx="2290524" cy="2019479"/>
          </a:xfrm>
          <a:custGeom>
            <a:avLst/>
            <a:gdLst/>
            <a:ahLst/>
            <a:cxnLst/>
            <a:rect l="l" t="t" r="r" b="b"/>
            <a:pathLst>
              <a:path w="2290524" h="2019479">
                <a:moveTo>
                  <a:pt x="0" y="0"/>
                </a:moveTo>
                <a:lnTo>
                  <a:pt x="2290524" y="0"/>
                </a:lnTo>
                <a:lnTo>
                  <a:pt x="2290524" y="2019479"/>
                </a:lnTo>
                <a:lnTo>
                  <a:pt x="0" y="2019479"/>
                </a:lnTo>
                <a:lnTo>
                  <a:pt x="0" y="0"/>
                </a:lnTo>
                <a:close/>
              </a:path>
            </a:pathLst>
          </a:custGeom>
          <a:blipFill>
            <a:blip r:embed="rId4"/>
            <a:stretch>
              <a:fillRect/>
            </a:stretch>
          </a:blipFill>
        </p:spPr>
      </p:sp>
      <p:sp>
        <p:nvSpPr>
          <p:cNvPr id="5" name="Freeform 5"/>
          <p:cNvSpPr/>
          <p:nvPr/>
        </p:nvSpPr>
        <p:spPr>
          <a:xfrm rot="-294104">
            <a:off x="13877156" y="629500"/>
            <a:ext cx="2749322" cy="2423985"/>
          </a:xfrm>
          <a:custGeom>
            <a:avLst/>
            <a:gdLst/>
            <a:ahLst/>
            <a:cxnLst/>
            <a:rect l="l" t="t" r="r" b="b"/>
            <a:pathLst>
              <a:path w="2749322" h="2423985">
                <a:moveTo>
                  <a:pt x="0" y="0"/>
                </a:moveTo>
                <a:lnTo>
                  <a:pt x="2749322" y="0"/>
                </a:lnTo>
                <a:lnTo>
                  <a:pt x="2749322" y="2423986"/>
                </a:lnTo>
                <a:lnTo>
                  <a:pt x="0" y="2423986"/>
                </a:lnTo>
                <a:lnTo>
                  <a:pt x="0" y="0"/>
                </a:lnTo>
                <a:close/>
              </a:path>
            </a:pathLst>
          </a:custGeom>
          <a:blipFill>
            <a:blip r:embed="rId4"/>
            <a:stretch>
              <a:fillRect/>
            </a:stretch>
          </a:blipFill>
        </p:spPr>
      </p:sp>
      <p:sp>
        <p:nvSpPr>
          <p:cNvPr id="6" name="Freeform 6"/>
          <p:cNvSpPr/>
          <p:nvPr/>
        </p:nvSpPr>
        <p:spPr>
          <a:xfrm rot="-1281702">
            <a:off x="15288768" y="4397018"/>
            <a:ext cx="1615397" cy="1424242"/>
          </a:xfrm>
          <a:custGeom>
            <a:avLst/>
            <a:gdLst/>
            <a:ahLst/>
            <a:cxnLst/>
            <a:rect l="l" t="t" r="r" b="b"/>
            <a:pathLst>
              <a:path w="1615397" h="1424242">
                <a:moveTo>
                  <a:pt x="0" y="0"/>
                </a:moveTo>
                <a:lnTo>
                  <a:pt x="1615397" y="0"/>
                </a:lnTo>
                <a:lnTo>
                  <a:pt x="1615397" y="1424241"/>
                </a:lnTo>
                <a:lnTo>
                  <a:pt x="0" y="1424241"/>
                </a:lnTo>
                <a:lnTo>
                  <a:pt x="0" y="0"/>
                </a:lnTo>
                <a:close/>
              </a:path>
            </a:pathLst>
          </a:custGeom>
          <a:blipFill>
            <a:blip r:embed="rId4"/>
            <a:stretch>
              <a:fillRect/>
            </a:stretch>
          </a:blipFill>
        </p:spPr>
      </p:sp>
      <p:sp>
        <p:nvSpPr>
          <p:cNvPr id="7" name="Freeform 7"/>
          <p:cNvSpPr/>
          <p:nvPr/>
        </p:nvSpPr>
        <p:spPr>
          <a:xfrm>
            <a:off x="2183972" y="1870276"/>
            <a:ext cx="316044" cy="316044"/>
          </a:xfrm>
          <a:custGeom>
            <a:avLst/>
            <a:gdLst/>
            <a:ahLst/>
            <a:cxnLst/>
            <a:rect l="l" t="t" r="r" b="b"/>
            <a:pathLst>
              <a:path w="316044" h="316044">
                <a:moveTo>
                  <a:pt x="0" y="0"/>
                </a:moveTo>
                <a:lnTo>
                  <a:pt x="316044" y="0"/>
                </a:lnTo>
                <a:lnTo>
                  <a:pt x="316044" y="316044"/>
                </a:lnTo>
                <a:lnTo>
                  <a:pt x="0" y="3160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183972" y="4822163"/>
            <a:ext cx="9036952" cy="1244381"/>
          </a:xfrm>
          <a:prstGeom prst="rect">
            <a:avLst/>
          </a:prstGeom>
        </p:spPr>
        <p:txBody>
          <a:bodyPr lIns="0" tIns="0" rIns="0" bIns="0" rtlCol="0" anchor="t">
            <a:spAutoFit/>
          </a:bodyPr>
          <a:lstStyle/>
          <a:p>
            <a:pPr marL="0" lvl="0" indent="0" algn="ctr">
              <a:lnSpc>
                <a:spcPts val="8739"/>
              </a:lnSpc>
              <a:spcBef>
                <a:spcPct val="0"/>
              </a:spcBef>
            </a:pPr>
            <a:r>
              <a:rPr lang="en-US" sz="9819">
                <a:solidFill>
                  <a:srgbClr val="153BBA"/>
                </a:solidFill>
                <a:latin typeface="Repo Ultra-Bold"/>
              </a:rPr>
              <a:t>Démonstration</a:t>
            </a:r>
          </a:p>
        </p:txBody>
      </p:sp>
      <p:sp>
        <p:nvSpPr>
          <p:cNvPr id="9" name="TextBox 9"/>
          <p:cNvSpPr txBox="1"/>
          <p:nvPr/>
        </p:nvSpPr>
        <p:spPr>
          <a:xfrm>
            <a:off x="2761597" y="1873070"/>
            <a:ext cx="5513449" cy="313250"/>
          </a:xfrm>
          <a:prstGeom prst="rect">
            <a:avLst/>
          </a:prstGeom>
        </p:spPr>
        <p:txBody>
          <a:bodyPr lIns="0" tIns="0" rIns="0" bIns="0" rtlCol="0" anchor="t">
            <a:spAutoFit/>
          </a:bodyPr>
          <a:lstStyle/>
          <a:p>
            <a:pPr>
              <a:lnSpc>
                <a:spcPts val="2366"/>
              </a:lnSpc>
            </a:pPr>
            <a:r>
              <a:rPr lang="en-US" sz="2464">
                <a:solidFill>
                  <a:srgbClr val="153BBA"/>
                </a:solidFill>
                <a:latin typeface="Repo Light"/>
              </a:rPr>
              <a:t>Prédicition des maladies coronariennes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A3D">
                <a:alpha val="100000"/>
              </a:srgbClr>
            </a:gs>
            <a:gs pos="100000">
              <a:srgbClr val="183FA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0694">
            <a:off x="11561868" y="-266436"/>
            <a:ext cx="7475451" cy="5372981"/>
          </a:xfrm>
          <a:custGeom>
            <a:avLst/>
            <a:gdLst/>
            <a:ahLst/>
            <a:cxnLst/>
            <a:rect l="l" t="t" r="r" b="b"/>
            <a:pathLst>
              <a:path w="7475451" h="5372981">
                <a:moveTo>
                  <a:pt x="0" y="0"/>
                </a:moveTo>
                <a:lnTo>
                  <a:pt x="7475451" y="0"/>
                </a:lnTo>
                <a:lnTo>
                  <a:pt x="7475451" y="5372981"/>
                </a:lnTo>
                <a:lnTo>
                  <a:pt x="0" y="5372981"/>
                </a:lnTo>
                <a:lnTo>
                  <a:pt x="0" y="0"/>
                </a:lnTo>
                <a:close/>
              </a:path>
            </a:pathLst>
          </a:custGeom>
          <a:blipFill>
            <a:blip r:embed="rId2"/>
            <a:stretch>
              <a:fillRect/>
            </a:stretch>
          </a:blipFill>
        </p:spPr>
      </p:sp>
      <p:sp>
        <p:nvSpPr>
          <p:cNvPr id="3" name="Freeform 3"/>
          <p:cNvSpPr/>
          <p:nvPr/>
        </p:nvSpPr>
        <p:spPr>
          <a:xfrm rot="-814342" flipH="1">
            <a:off x="-961581" y="1855406"/>
            <a:ext cx="5724939" cy="4114800"/>
          </a:xfrm>
          <a:custGeom>
            <a:avLst/>
            <a:gdLst/>
            <a:ahLst/>
            <a:cxnLst/>
            <a:rect l="l" t="t" r="r" b="b"/>
            <a:pathLst>
              <a:path w="5724939" h="4114800">
                <a:moveTo>
                  <a:pt x="5724939" y="0"/>
                </a:moveTo>
                <a:lnTo>
                  <a:pt x="0" y="0"/>
                </a:lnTo>
                <a:lnTo>
                  <a:pt x="0" y="4114800"/>
                </a:lnTo>
                <a:lnTo>
                  <a:pt x="5724939" y="4114800"/>
                </a:lnTo>
                <a:lnTo>
                  <a:pt x="5724939" y="0"/>
                </a:lnTo>
                <a:close/>
              </a:path>
            </a:pathLst>
          </a:custGeom>
          <a:blipFill>
            <a:blip r:embed="rId2"/>
            <a:stretch>
              <a:fillRect/>
            </a:stretch>
          </a:blipFill>
        </p:spPr>
      </p:sp>
      <p:sp>
        <p:nvSpPr>
          <p:cNvPr id="4" name="Freeform 4"/>
          <p:cNvSpPr/>
          <p:nvPr/>
        </p:nvSpPr>
        <p:spPr>
          <a:xfrm rot="-921047">
            <a:off x="684100" y="-120557"/>
            <a:ext cx="1724775" cy="1664408"/>
          </a:xfrm>
          <a:custGeom>
            <a:avLst/>
            <a:gdLst/>
            <a:ahLst/>
            <a:cxnLst/>
            <a:rect l="l" t="t" r="r" b="b"/>
            <a:pathLst>
              <a:path w="1724775" h="1664408">
                <a:moveTo>
                  <a:pt x="0" y="0"/>
                </a:moveTo>
                <a:lnTo>
                  <a:pt x="1724776" y="0"/>
                </a:lnTo>
                <a:lnTo>
                  <a:pt x="1724776" y="1664408"/>
                </a:lnTo>
                <a:lnTo>
                  <a:pt x="0" y="1664408"/>
                </a:lnTo>
                <a:lnTo>
                  <a:pt x="0" y="0"/>
                </a:lnTo>
                <a:close/>
              </a:path>
            </a:pathLst>
          </a:custGeom>
          <a:blipFill>
            <a:blip r:embed="rId3"/>
            <a:stretch>
              <a:fillRect/>
            </a:stretch>
          </a:blipFill>
        </p:spPr>
      </p:sp>
      <p:sp>
        <p:nvSpPr>
          <p:cNvPr id="5" name="Freeform 5"/>
          <p:cNvSpPr/>
          <p:nvPr/>
        </p:nvSpPr>
        <p:spPr>
          <a:xfrm rot="-921047">
            <a:off x="16916939" y="8722448"/>
            <a:ext cx="1724775" cy="1664408"/>
          </a:xfrm>
          <a:custGeom>
            <a:avLst/>
            <a:gdLst/>
            <a:ahLst/>
            <a:cxnLst/>
            <a:rect l="l" t="t" r="r" b="b"/>
            <a:pathLst>
              <a:path w="1724775" h="1664408">
                <a:moveTo>
                  <a:pt x="0" y="0"/>
                </a:moveTo>
                <a:lnTo>
                  <a:pt x="1724775" y="0"/>
                </a:lnTo>
                <a:lnTo>
                  <a:pt x="1724775" y="1664409"/>
                </a:lnTo>
                <a:lnTo>
                  <a:pt x="0" y="1664409"/>
                </a:lnTo>
                <a:lnTo>
                  <a:pt x="0" y="0"/>
                </a:lnTo>
                <a:close/>
              </a:path>
            </a:pathLst>
          </a:custGeom>
          <a:blipFill>
            <a:blip r:embed="rId3"/>
            <a:stretch>
              <a:fillRect/>
            </a:stretch>
          </a:blipFill>
        </p:spPr>
      </p:sp>
      <p:sp>
        <p:nvSpPr>
          <p:cNvPr id="6" name="Freeform 6"/>
          <p:cNvSpPr/>
          <p:nvPr/>
        </p:nvSpPr>
        <p:spPr>
          <a:xfrm rot="1107558">
            <a:off x="15342186" y="5247767"/>
            <a:ext cx="2770425" cy="2673460"/>
          </a:xfrm>
          <a:custGeom>
            <a:avLst/>
            <a:gdLst/>
            <a:ahLst/>
            <a:cxnLst/>
            <a:rect l="l" t="t" r="r" b="b"/>
            <a:pathLst>
              <a:path w="2770425" h="2673460">
                <a:moveTo>
                  <a:pt x="0" y="0"/>
                </a:moveTo>
                <a:lnTo>
                  <a:pt x="2770425" y="0"/>
                </a:lnTo>
                <a:lnTo>
                  <a:pt x="2770425" y="2673460"/>
                </a:lnTo>
                <a:lnTo>
                  <a:pt x="0" y="2673460"/>
                </a:lnTo>
                <a:lnTo>
                  <a:pt x="0" y="0"/>
                </a:lnTo>
                <a:close/>
              </a:path>
            </a:pathLst>
          </a:custGeom>
          <a:blipFill>
            <a:blip r:embed="rId3"/>
            <a:stretch>
              <a:fillRect/>
            </a:stretch>
          </a:blipFill>
        </p:spPr>
      </p:sp>
      <p:sp>
        <p:nvSpPr>
          <p:cNvPr id="7" name="Freeform 7"/>
          <p:cNvSpPr/>
          <p:nvPr/>
        </p:nvSpPr>
        <p:spPr>
          <a:xfrm rot="1107558">
            <a:off x="-1012483" y="6318663"/>
            <a:ext cx="2770425" cy="2673460"/>
          </a:xfrm>
          <a:custGeom>
            <a:avLst/>
            <a:gdLst/>
            <a:ahLst/>
            <a:cxnLst/>
            <a:rect l="l" t="t" r="r" b="b"/>
            <a:pathLst>
              <a:path w="2770425" h="2673460">
                <a:moveTo>
                  <a:pt x="0" y="0"/>
                </a:moveTo>
                <a:lnTo>
                  <a:pt x="2770425" y="0"/>
                </a:lnTo>
                <a:lnTo>
                  <a:pt x="2770425" y="2673460"/>
                </a:lnTo>
                <a:lnTo>
                  <a:pt x="0" y="2673460"/>
                </a:lnTo>
                <a:lnTo>
                  <a:pt x="0" y="0"/>
                </a:lnTo>
                <a:close/>
              </a:path>
            </a:pathLst>
          </a:custGeom>
          <a:blipFill>
            <a:blip r:embed="rId3"/>
            <a:stretch>
              <a:fillRect/>
            </a:stretch>
          </a:blipFill>
        </p:spPr>
      </p:sp>
      <p:sp>
        <p:nvSpPr>
          <p:cNvPr id="8" name="Freeform 8"/>
          <p:cNvSpPr/>
          <p:nvPr/>
        </p:nvSpPr>
        <p:spPr>
          <a:xfrm>
            <a:off x="3656419" y="2073752"/>
            <a:ext cx="10975162" cy="7092698"/>
          </a:xfrm>
          <a:custGeom>
            <a:avLst/>
            <a:gdLst/>
            <a:ahLst/>
            <a:cxnLst/>
            <a:rect l="l" t="t" r="r" b="b"/>
            <a:pathLst>
              <a:path w="10975162" h="7092698">
                <a:moveTo>
                  <a:pt x="0" y="0"/>
                </a:moveTo>
                <a:lnTo>
                  <a:pt x="10975162" y="0"/>
                </a:lnTo>
                <a:lnTo>
                  <a:pt x="10975162" y="7092698"/>
                </a:lnTo>
                <a:lnTo>
                  <a:pt x="0" y="7092698"/>
                </a:lnTo>
                <a:lnTo>
                  <a:pt x="0" y="0"/>
                </a:lnTo>
                <a:close/>
              </a:path>
            </a:pathLst>
          </a:custGeom>
          <a:blipFill>
            <a:blip r:embed="rId4"/>
            <a:stretch>
              <a:fillRect/>
            </a:stretch>
          </a:blipFill>
        </p:spPr>
      </p:sp>
      <p:sp>
        <p:nvSpPr>
          <p:cNvPr id="9" name="TextBox 9"/>
          <p:cNvSpPr txBox="1"/>
          <p:nvPr/>
        </p:nvSpPr>
        <p:spPr>
          <a:xfrm>
            <a:off x="4249124" y="4411635"/>
            <a:ext cx="9577226" cy="3846419"/>
          </a:xfrm>
          <a:prstGeom prst="rect">
            <a:avLst/>
          </a:prstGeom>
        </p:spPr>
        <p:txBody>
          <a:bodyPr lIns="0" tIns="0" rIns="0" bIns="0" rtlCol="0" anchor="t">
            <a:spAutoFit/>
          </a:bodyPr>
          <a:lstStyle/>
          <a:p>
            <a:pPr marL="0" lvl="0" indent="0" algn="ctr">
              <a:lnSpc>
                <a:spcPts val="9651"/>
              </a:lnSpc>
              <a:spcBef>
                <a:spcPct val="0"/>
              </a:spcBef>
            </a:pPr>
            <a:r>
              <a:rPr lang="en-US" sz="10844">
                <a:solidFill>
                  <a:srgbClr val="153BBA"/>
                </a:solidFill>
                <a:latin typeface="Repo Heavy"/>
              </a:rPr>
              <a:t>Merci Pour Votre Attention!</a:t>
            </a:r>
          </a:p>
        </p:txBody>
      </p:sp>
      <p:sp>
        <p:nvSpPr>
          <p:cNvPr id="10" name="Freeform 10"/>
          <p:cNvSpPr/>
          <p:nvPr/>
        </p:nvSpPr>
        <p:spPr>
          <a:xfrm>
            <a:off x="4467377" y="3034971"/>
            <a:ext cx="316044" cy="316044"/>
          </a:xfrm>
          <a:custGeom>
            <a:avLst/>
            <a:gdLst/>
            <a:ahLst/>
            <a:cxnLst/>
            <a:rect l="l" t="t" r="r" b="b"/>
            <a:pathLst>
              <a:path w="316044" h="316044">
                <a:moveTo>
                  <a:pt x="0" y="0"/>
                </a:moveTo>
                <a:lnTo>
                  <a:pt x="316045" y="0"/>
                </a:lnTo>
                <a:lnTo>
                  <a:pt x="316045" y="316044"/>
                </a:lnTo>
                <a:lnTo>
                  <a:pt x="0" y="3160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5141388" y="3037765"/>
            <a:ext cx="5513449" cy="313250"/>
          </a:xfrm>
          <a:prstGeom prst="rect">
            <a:avLst/>
          </a:prstGeom>
        </p:spPr>
        <p:txBody>
          <a:bodyPr lIns="0" tIns="0" rIns="0" bIns="0" rtlCol="0" anchor="t">
            <a:spAutoFit/>
          </a:bodyPr>
          <a:lstStyle/>
          <a:p>
            <a:pPr>
              <a:lnSpc>
                <a:spcPts val="2366"/>
              </a:lnSpc>
            </a:pPr>
            <a:r>
              <a:rPr lang="en-US" sz="2464">
                <a:solidFill>
                  <a:srgbClr val="153BBA"/>
                </a:solidFill>
                <a:latin typeface="Repo Light"/>
              </a:rPr>
              <a:t>Prédicition des maladies coronariennes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1281</TotalTime>
  <Words>475</Words>
  <Application>Microsoft Office PowerPoint</Application>
  <PresentationFormat>Custom</PresentationFormat>
  <Paragraphs>50</Paragraphs>
  <Slides>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Repo</vt:lpstr>
      <vt:lpstr>Calibri</vt:lpstr>
      <vt:lpstr>Repo Bold</vt:lpstr>
      <vt:lpstr>Repo Heavy</vt:lpstr>
      <vt:lpstr>Repo Light</vt:lpstr>
      <vt:lpstr>Arial</vt:lpstr>
      <vt:lpstr>Repo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Big_data Project</dc:title>
  <cp:lastModifiedBy>Hamza Ouazzani chahdi</cp:lastModifiedBy>
  <cp:revision>4</cp:revision>
  <dcterms:created xsi:type="dcterms:W3CDTF">2006-08-16T00:00:00Z</dcterms:created>
  <dcterms:modified xsi:type="dcterms:W3CDTF">2024-04-12T15:20:46Z</dcterms:modified>
  <dc:identifier>DAGCILRd01M</dc:identifier>
</cp:coreProperties>
</file>